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300" r:id="rId4"/>
    <p:sldId id="301" r:id="rId5"/>
    <p:sldId id="302" r:id="rId6"/>
    <p:sldId id="263" r:id="rId7"/>
    <p:sldId id="298" r:id="rId8"/>
    <p:sldId id="299" r:id="rId9"/>
    <p:sldId id="303" r:id="rId10"/>
    <p:sldId id="265" r:id="rId11"/>
    <p:sldId id="283" r:id="rId12"/>
    <p:sldId id="282" r:id="rId13"/>
    <p:sldId id="267" r:id="rId14"/>
    <p:sldId id="266" r:id="rId15"/>
    <p:sldId id="268" r:id="rId16"/>
    <p:sldId id="270" r:id="rId17"/>
    <p:sldId id="269" r:id="rId18"/>
    <p:sldId id="271" r:id="rId19"/>
    <p:sldId id="272" r:id="rId20"/>
    <p:sldId id="277" r:id="rId21"/>
    <p:sldId id="276" r:id="rId22"/>
    <p:sldId id="275" r:id="rId23"/>
    <p:sldId id="278" r:id="rId24"/>
    <p:sldId id="279" r:id="rId25"/>
    <p:sldId id="280" r:id="rId26"/>
    <p:sldId id="281" r:id="rId27"/>
    <p:sldId id="284" r:id="rId28"/>
    <p:sldId id="291" r:id="rId29"/>
    <p:sldId id="285" r:id="rId30"/>
    <p:sldId id="286" r:id="rId31"/>
    <p:sldId id="259" r:id="rId32"/>
    <p:sldId id="287" r:id="rId33"/>
    <p:sldId id="288" r:id="rId34"/>
    <p:sldId id="289" r:id="rId35"/>
    <p:sldId id="262" r:id="rId36"/>
    <p:sldId id="296" r:id="rId37"/>
    <p:sldId id="297" r:id="rId38"/>
    <p:sldId id="292" r:id="rId39"/>
    <p:sldId id="294" r:id="rId40"/>
    <p:sldId id="293" r:id="rId41"/>
    <p:sldId id="295" r:id="rId4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FB74D9-B605-45CC-B67A-B213CBAFA9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9B9289D-FF3F-4853-AC65-D2CEDE82F3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DC36C5-E874-475C-B058-28EEE9CC4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C5DA7-5FDE-44E3-9B7D-B537CC20BDD9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FCA960-A9BB-4F98-AF70-616E26267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E89311-C08B-47EE-979D-44E843A27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5CD8-1DC5-4496-B3E6-048E4F5E02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3858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758E7A-D156-40FC-92E5-3EE688CEB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4C32A53-EA63-4FEA-9646-701D6D6DAF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D932F7-80B1-4E3B-9486-BBC4DF083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C5DA7-5FDE-44E3-9B7D-B537CC20BDD9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19ABCD-F5E3-4F3D-A97F-7204CCEC0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974D60-9033-47FD-AC7C-AF19ABCF7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5CD8-1DC5-4496-B3E6-048E4F5E02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540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4473DBA-0D5E-4274-88A2-03D92EC3F0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BAA5AA0-A3E2-4A93-9B6E-8667E2C09A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2CDB75-5183-43CB-A266-33E2A7E56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C5DA7-5FDE-44E3-9B7D-B537CC20BDD9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9A3FA0-6123-467C-B737-C39FB25C9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3EF3C6-04D7-41EA-806D-25E7191B5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5CD8-1DC5-4496-B3E6-048E4F5E02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44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419B83-5DE5-490C-BBEF-A57EA2B56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E8C7BB-4701-427C-AB00-8F7343643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D04B16-0F23-4571-8212-A8301D73E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C5DA7-5FDE-44E3-9B7D-B537CC20BDD9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AE7B2C-19B9-4CAF-9AC1-ADE5BC003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3228AC-21C4-4DD8-851C-FB54158BF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5CD8-1DC5-4496-B3E6-048E4F5E02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657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0F04A7-AE78-4AD5-90B1-B39D24131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1752F4C-0259-4783-B312-A417B891F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4B07B3-7DB2-4D8B-A0E8-7ABB4BC83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C5DA7-5FDE-44E3-9B7D-B537CC20BDD9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5288C9-2B2E-40C2-B957-EBFA1AA02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9DAE56-9A09-4369-828A-722318398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5CD8-1DC5-4496-B3E6-048E4F5E02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7566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FA2DBA-3D77-41D9-BD93-2703E14FE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16F8B3-CC0A-4DAA-B809-7A6597C957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97575A-DEB5-48B3-9D62-D288C556D3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9270D5-35BD-41B0-BE63-691358D47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C5DA7-5FDE-44E3-9B7D-B537CC20BDD9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C97A96E-F22F-49E7-8B82-0969CF81E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CC85A25-BAAF-4F06-BC15-B4001E89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5CD8-1DC5-4496-B3E6-048E4F5E02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5209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8BA4C9-C80A-439D-9D06-3D6324CAF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B9F0005-7E3E-4E82-B8A4-9C652FBDD8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14E86D4-33E5-4C99-B31D-22C2D32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DB0F388-0ACE-4B0B-82DA-229CCB94A2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4792CD9-9CA7-430E-B75D-D5073EC59A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97B3907-A8BE-4F23-98CB-978AF1CA0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C5DA7-5FDE-44E3-9B7D-B537CC20BDD9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67BA2D1-6448-4C96-947B-F3E159D9C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CEDA362-ED15-49B7-8382-CF2BB926F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5CD8-1DC5-4496-B3E6-048E4F5E02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5340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A51F1B-8E65-4410-A22C-4D491FEC3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F7964B5-D1AE-4EFF-A2DB-0AFD4D87A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C5DA7-5FDE-44E3-9B7D-B537CC20BDD9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589C27D-148A-48DC-9160-D97040C71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D3BDB89-DD7E-406F-A215-1A730F67E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5CD8-1DC5-4496-B3E6-048E4F5E02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6753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E68021-AEDD-471F-81E0-2ECEBDFD6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C5DA7-5FDE-44E3-9B7D-B537CC20BDD9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F73CC76-BDAD-4543-A60D-D03341B33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8B065F6-0445-4681-9468-B352E6573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5CD8-1DC5-4496-B3E6-048E4F5E02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868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5EB97C-16CB-4770-884F-1DDCF0E08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6FCC87-3489-4496-8E37-74C909B24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B59A4E2-BC70-4F7D-AF00-7A7021A4EE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615F5A4-638A-44F7-A418-35E6B5429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C5DA7-5FDE-44E3-9B7D-B537CC20BDD9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F9512AC-E061-4850-83F7-C2073D38C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A08075A-F224-488C-8E04-B3ECE6455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5CD8-1DC5-4496-B3E6-048E4F5E02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3968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313DA3-3184-4D86-A8AF-0CAE4F2BD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2F474E1-F19C-422B-A82F-89BB178ED4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0877B6C-99F1-4AC4-B129-66022E2F3C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0302235-882B-4190-92F2-EA713DBDD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C5DA7-5FDE-44E3-9B7D-B537CC20BDD9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33D31BD-5C49-44ED-8878-6226FA0FD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99B104-B142-4579-A3D1-59CA53B32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5CD8-1DC5-4496-B3E6-048E4F5E02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1301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8C56A3A-4A5E-43EB-ACC3-82E5F1E6A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17D428E-5AB1-4E41-BB57-F7B45EE54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052F00-FA33-4A26-8CEB-95D814BA7C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C5DA7-5FDE-44E3-9B7D-B537CC20BDD9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F90F13-FFD7-415F-915F-17AF3875E0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043D5C-3367-47EF-BA58-B9A278370C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F5CD8-1DC5-4496-B3E6-048E4F5E02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961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FA188E-BE64-439F-83F4-4695E3148F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>
                <a:solidFill>
                  <a:srgbClr val="0070C0"/>
                </a:solidFill>
              </a:rPr>
              <a:t>TP : Codage de </a:t>
            </a:r>
            <a:r>
              <a:rPr lang="fr-FR" i="1" dirty="0" err="1">
                <a:solidFill>
                  <a:srgbClr val="0070C0"/>
                </a:solidFill>
              </a:rPr>
              <a:t>Huffman</a:t>
            </a:r>
            <a:endParaRPr lang="fr-FR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092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8F071D3-0267-481B-8D8A-6A76C4351B0B}"/>
              </a:ext>
            </a:extLst>
          </p:cNvPr>
          <p:cNvSpPr txBox="1"/>
          <p:nvPr/>
        </p:nvSpPr>
        <p:spPr>
          <a:xfrm>
            <a:off x="2166456" y="671011"/>
            <a:ext cx="765705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{'t': 1, 'r': 1, 'a': 5, 'l': 4}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4D57F3D-8650-422E-A772-0A5C339D124B}"/>
              </a:ext>
            </a:extLst>
          </p:cNvPr>
          <p:cNvSpPr txBox="1"/>
          <p:nvPr/>
        </p:nvSpPr>
        <p:spPr>
          <a:xfrm>
            <a:off x="1287009" y="2248999"/>
            <a:ext cx="765705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Création d’une </a:t>
            </a:r>
            <a:r>
              <a:rPr lang="fr-FR" sz="5400" i="1" dirty="0">
                <a:solidFill>
                  <a:srgbClr val="0070C0"/>
                </a:solidFill>
              </a:rPr>
              <a:t>forêt</a:t>
            </a:r>
          </a:p>
        </p:txBody>
      </p:sp>
      <p:sp>
        <p:nvSpPr>
          <p:cNvPr id="2" name="Flèche : bas 1">
            <a:extLst>
              <a:ext uri="{FF2B5EF4-FFF2-40B4-BE49-F238E27FC236}">
                <a16:creationId xmlns:a16="http://schemas.microsoft.com/office/drawing/2014/main" id="{8D72C11A-82D6-426C-BB5F-17D2329D34AA}"/>
              </a:ext>
            </a:extLst>
          </p:cNvPr>
          <p:cNvSpPr/>
          <p:nvPr/>
        </p:nvSpPr>
        <p:spPr>
          <a:xfrm>
            <a:off x="7101281" y="1828800"/>
            <a:ext cx="729842" cy="2030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9543406-96EB-4D6B-B881-1A5073C7143A}"/>
              </a:ext>
            </a:extLst>
          </p:cNvPr>
          <p:cNvSpPr txBox="1"/>
          <p:nvPr/>
        </p:nvSpPr>
        <p:spPr>
          <a:xfrm>
            <a:off x="2025241" y="4279135"/>
            <a:ext cx="831838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[       ,        ,         ,        ]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9BDD238-3FD4-4A5F-940C-39B559718D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7508" y="4293124"/>
            <a:ext cx="847725" cy="828675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23496AC8-76B0-4EDA-AB1E-BC2FD910AE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6315" y="4326462"/>
            <a:ext cx="695325" cy="809625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29DECC7E-CC7F-4A54-9B13-8053CD901E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2100" y="4297887"/>
            <a:ext cx="723900" cy="85725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F8C435A5-BEFE-4AD6-A99D-A15174506E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03574" y="4316937"/>
            <a:ext cx="723900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210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F9543406-96EB-4D6B-B881-1A5073C7143A}"/>
              </a:ext>
            </a:extLst>
          </p:cNvPr>
          <p:cNvSpPr txBox="1"/>
          <p:nvPr/>
        </p:nvSpPr>
        <p:spPr>
          <a:xfrm>
            <a:off x="1936807" y="926763"/>
            <a:ext cx="831838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[       ,        ,         ,        ]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9BDD238-3FD4-4A5F-940C-39B559718D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062" y="1021418"/>
            <a:ext cx="847725" cy="828675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23496AC8-76B0-4EDA-AB1E-BC2FD910AE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8869" y="1054756"/>
            <a:ext cx="695325" cy="809625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29DECC7E-CC7F-4A54-9B13-8053CD901E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4654" y="1026181"/>
            <a:ext cx="723900" cy="85725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F8C435A5-BEFE-4AD6-A99D-A15174506E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86128" y="1045231"/>
            <a:ext cx="723900" cy="781050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94537C89-02B1-4B97-AE57-1A10FAC491F8}"/>
              </a:ext>
            </a:extLst>
          </p:cNvPr>
          <p:cNvSpPr txBox="1"/>
          <p:nvPr/>
        </p:nvSpPr>
        <p:spPr>
          <a:xfrm>
            <a:off x="173195" y="993141"/>
            <a:ext cx="18507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forêt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EF43026-488C-4BDF-8017-AE1AD183DF0C}"/>
              </a:ext>
            </a:extLst>
          </p:cNvPr>
          <p:cNvSpPr txBox="1"/>
          <p:nvPr/>
        </p:nvSpPr>
        <p:spPr>
          <a:xfrm>
            <a:off x="77988" y="1688933"/>
            <a:ext cx="2442117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    de feuilles</a:t>
            </a:r>
          </a:p>
          <a:p>
            <a:r>
              <a:rPr lang="fr-FR" sz="5400" dirty="0"/>
              <a:t>placées</a:t>
            </a:r>
          </a:p>
          <a:p>
            <a:r>
              <a:rPr lang="fr-FR" sz="5400" dirty="0"/>
              <a:t>au bon</a:t>
            </a:r>
          </a:p>
          <a:p>
            <a:r>
              <a:rPr lang="fr-FR" sz="5400" dirty="0"/>
              <a:t>endroit</a:t>
            </a:r>
          </a:p>
        </p:txBody>
      </p:sp>
    </p:spTree>
    <p:extLst>
      <p:ext uri="{BB962C8B-B14F-4D97-AF65-F5344CB8AC3E}">
        <p14:creationId xmlns:p14="http://schemas.microsoft.com/office/powerpoint/2010/main" val="3749374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F9543406-96EB-4D6B-B881-1A5073C7143A}"/>
              </a:ext>
            </a:extLst>
          </p:cNvPr>
          <p:cNvSpPr txBox="1"/>
          <p:nvPr/>
        </p:nvSpPr>
        <p:spPr>
          <a:xfrm>
            <a:off x="1936807" y="926763"/>
            <a:ext cx="831838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[       ,        ,         ,        ]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9BDD238-3FD4-4A5F-940C-39B559718D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062" y="1021418"/>
            <a:ext cx="847725" cy="828675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23496AC8-76B0-4EDA-AB1E-BC2FD910AE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8869" y="1054756"/>
            <a:ext cx="695325" cy="809625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29DECC7E-CC7F-4A54-9B13-8053CD901E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4654" y="1026181"/>
            <a:ext cx="723900" cy="85725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F8C435A5-BEFE-4AD6-A99D-A15174506E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86128" y="1045231"/>
            <a:ext cx="723900" cy="781050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94537C89-02B1-4B97-AE57-1A10FAC491F8}"/>
              </a:ext>
            </a:extLst>
          </p:cNvPr>
          <p:cNvSpPr txBox="1"/>
          <p:nvPr/>
        </p:nvSpPr>
        <p:spPr>
          <a:xfrm>
            <a:off x="173195" y="993141"/>
            <a:ext cx="18507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forêt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E043B3F-F595-4DBE-AE9F-7EA035B0AE75}"/>
              </a:ext>
            </a:extLst>
          </p:cNvPr>
          <p:cNvSpPr txBox="1"/>
          <p:nvPr/>
        </p:nvSpPr>
        <p:spPr>
          <a:xfrm>
            <a:off x="1364672" y="2613614"/>
            <a:ext cx="901250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i="1" dirty="0">
                <a:solidFill>
                  <a:srgbClr val="0070C0"/>
                </a:solidFill>
              </a:rPr>
              <a:t>Tant que la forêt contient plus qu’un seul arbre :</a:t>
            </a:r>
          </a:p>
        </p:txBody>
      </p:sp>
    </p:spTree>
    <p:extLst>
      <p:ext uri="{BB962C8B-B14F-4D97-AF65-F5344CB8AC3E}">
        <p14:creationId xmlns:p14="http://schemas.microsoft.com/office/powerpoint/2010/main" val="1529873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èche : bas 1">
            <a:extLst>
              <a:ext uri="{FF2B5EF4-FFF2-40B4-BE49-F238E27FC236}">
                <a16:creationId xmlns:a16="http://schemas.microsoft.com/office/drawing/2014/main" id="{8D72C11A-82D6-426C-BB5F-17D2329D34AA}"/>
              </a:ext>
            </a:extLst>
          </p:cNvPr>
          <p:cNvSpPr/>
          <p:nvPr/>
        </p:nvSpPr>
        <p:spPr>
          <a:xfrm>
            <a:off x="6780186" y="1944749"/>
            <a:ext cx="729842" cy="13318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9543406-96EB-4D6B-B881-1A5073C7143A}"/>
              </a:ext>
            </a:extLst>
          </p:cNvPr>
          <p:cNvSpPr txBox="1"/>
          <p:nvPr/>
        </p:nvSpPr>
        <p:spPr>
          <a:xfrm>
            <a:off x="1936807" y="926763"/>
            <a:ext cx="831838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[       ,        ,         ,        ]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9BDD238-3FD4-4A5F-940C-39B559718D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062" y="1021418"/>
            <a:ext cx="847725" cy="828675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23496AC8-76B0-4EDA-AB1E-BC2FD910AE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8869" y="1054756"/>
            <a:ext cx="695325" cy="809625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29DECC7E-CC7F-4A54-9B13-8053CD901E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4654" y="1026181"/>
            <a:ext cx="723900" cy="85725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F8C435A5-BEFE-4AD6-A99D-A15174506E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86128" y="1045231"/>
            <a:ext cx="723900" cy="781050"/>
          </a:xfrm>
          <a:prstGeom prst="rect">
            <a:avLst/>
          </a:prstGeom>
        </p:spPr>
      </p:pic>
      <p:sp>
        <p:nvSpPr>
          <p:cNvPr id="10" name="Flèche : bas 9">
            <a:extLst>
              <a:ext uri="{FF2B5EF4-FFF2-40B4-BE49-F238E27FC236}">
                <a16:creationId xmlns:a16="http://schemas.microsoft.com/office/drawing/2014/main" id="{2A28C6C2-EB46-47BE-8058-2AB323CD99E0}"/>
              </a:ext>
            </a:extLst>
          </p:cNvPr>
          <p:cNvSpPr/>
          <p:nvPr/>
        </p:nvSpPr>
        <p:spPr>
          <a:xfrm>
            <a:off x="5254654" y="1944749"/>
            <a:ext cx="729842" cy="13318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04B3B1D-C10A-49AF-8D54-79457830612B}"/>
              </a:ext>
            </a:extLst>
          </p:cNvPr>
          <p:cNvSpPr txBox="1"/>
          <p:nvPr/>
        </p:nvSpPr>
        <p:spPr>
          <a:xfrm>
            <a:off x="8179266" y="2172749"/>
            <a:ext cx="11742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solidFill>
                  <a:srgbClr val="0070C0"/>
                </a:solidFill>
              </a:rPr>
              <a:t>Pop !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4537C89-02B1-4B97-AE57-1A10FAC491F8}"/>
              </a:ext>
            </a:extLst>
          </p:cNvPr>
          <p:cNvSpPr txBox="1"/>
          <p:nvPr/>
        </p:nvSpPr>
        <p:spPr>
          <a:xfrm>
            <a:off x="173195" y="993141"/>
            <a:ext cx="18507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forêt</a:t>
            </a:r>
          </a:p>
        </p:txBody>
      </p:sp>
    </p:spTree>
    <p:extLst>
      <p:ext uri="{BB962C8B-B14F-4D97-AF65-F5344CB8AC3E}">
        <p14:creationId xmlns:p14="http://schemas.microsoft.com/office/powerpoint/2010/main" val="2243430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èche : bas 1">
            <a:extLst>
              <a:ext uri="{FF2B5EF4-FFF2-40B4-BE49-F238E27FC236}">
                <a16:creationId xmlns:a16="http://schemas.microsoft.com/office/drawing/2014/main" id="{8D72C11A-82D6-426C-BB5F-17D2329D34AA}"/>
              </a:ext>
            </a:extLst>
          </p:cNvPr>
          <p:cNvSpPr/>
          <p:nvPr/>
        </p:nvSpPr>
        <p:spPr>
          <a:xfrm>
            <a:off x="6780186" y="1944749"/>
            <a:ext cx="729842" cy="13318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9543406-96EB-4D6B-B881-1A5073C7143A}"/>
              </a:ext>
            </a:extLst>
          </p:cNvPr>
          <p:cNvSpPr txBox="1"/>
          <p:nvPr/>
        </p:nvSpPr>
        <p:spPr>
          <a:xfrm>
            <a:off x="1936807" y="926763"/>
            <a:ext cx="831838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[       ,        ,         ,        ]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9BDD238-3FD4-4A5F-940C-39B559718D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062" y="1021418"/>
            <a:ext cx="847725" cy="828675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23496AC8-76B0-4EDA-AB1E-BC2FD910AE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8869" y="1054756"/>
            <a:ext cx="695325" cy="809625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29DECC7E-CC7F-4A54-9B13-8053CD901E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4654" y="1026181"/>
            <a:ext cx="723900" cy="85725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F8C435A5-BEFE-4AD6-A99D-A15174506E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86128" y="1045231"/>
            <a:ext cx="723900" cy="781050"/>
          </a:xfrm>
          <a:prstGeom prst="rect">
            <a:avLst/>
          </a:prstGeom>
        </p:spPr>
      </p:pic>
      <p:sp>
        <p:nvSpPr>
          <p:cNvPr id="10" name="Flèche : bas 9">
            <a:extLst>
              <a:ext uri="{FF2B5EF4-FFF2-40B4-BE49-F238E27FC236}">
                <a16:creationId xmlns:a16="http://schemas.microsoft.com/office/drawing/2014/main" id="{2A28C6C2-EB46-47BE-8058-2AB323CD99E0}"/>
              </a:ext>
            </a:extLst>
          </p:cNvPr>
          <p:cNvSpPr/>
          <p:nvPr/>
        </p:nvSpPr>
        <p:spPr>
          <a:xfrm>
            <a:off x="5254654" y="1944749"/>
            <a:ext cx="729842" cy="13318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04B3B1D-C10A-49AF-8D54-79457830612B}"/>
              </a:ext>
            </a:extLst>
          </p:cNvPr>
          <p:cNvSpPr txBox="1"/>
          <p:nvPr/>
        </p:nvSpPr>
        <p:spPr>
          <a:xfrm>
            <a:off x="8179266" y="2172749"/>
            <a:ext cx="11742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solidFill>
                  <a:srgbClr val="0070C0"/>
                </a:solidFill>
              </a:rPr>
              <a:t>Pop !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5365EB73-5E19-4FAF-BB05-53EF859A02A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28853" y="3429000"/>
            <a:ext cx="1781175" cy="1724025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06ABD9E5-1452-4216-B744-D60456A55DEB}"/>
              </a:ext>
            </a:extLst>
          </p:cNvPr>
          <p:cNvSpPr txBox="1"/>
          <p:nvPr/>
        </p:nvSpPr>
        <p:spPr>
          <a:xfrm>
            <a:off x="173195" y="993141"/>
            <a:ext cx="18507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forêt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9458909-D9EE-462E-873C-59DD0F65F168}"/>
              </a:ext>
            </a:extLst>
          </p:cNvPr>
          <p:cNvSpPr txBox="1"/>
          <p:nvPr/>
        </p:nvSpPr>
        <p:spPr>
          <a:xfrm>
            <a:off x="7861883" y="3967846"/>
            <a:ext cx="2680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solidFill>
                  <a:srgbClr val="0070C0"/>
                </a:solidFill>
              </a:rPr>
              <a:t>Nouvel arbre</a:t>
            </a:r>
          </a:p>
        </p:txBody>
      </p:sp>
    </p:spTree>
    <p:extLst>
      <p:ext uri="{BB962C8B-B14F-4D97-AF65-F5344CB8AC3E}">
        <p14:creationId xmlns:p14="http://schemas.microsoft.com/office/powerpoint/2010/main" val="29169610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F9543406-96EB-4D6B-B881-1A5073C7143A}"/>
              </a:ext>
            </a:extLst>
          </p:cNvPr>
          <p:cNvSpPr txBox="1"/>
          <p:nvPr/>
        </p:nvSpPr>
        <p:spPr>
          <a:xfrm>
            <a:off x="1936807" y="926763"/>
            <a:ext cx="831838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[       ,        ]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9BDD238-3FD4-4A5F-940C-39B559718D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062" y="1021418"/>
            <a:ext cx="847725" cy="828675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23496AC8-76B0-4EDA-AB1E-BC2FD910AE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8869" y="1054756"/>
            <a:ext cx="695325" cy="80962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5365EB73-5E19-4FAF-BB05-53EF859A02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4845" y="3938310"/>
            <a:ext cx="1781175" cy="1724025"/>
          </a:xfrm>
          <a:prstGeom prst="rect">
            <a:avLst/>
          </a:prstGeom>
        </p:spPr>
      </p:pic>
      <p:cxnSp>
        <p:nvCxnSpPr>
          <p:cNvPr id="11" name="Connecteur : en angle 10">
            <a:extLst>
              <a:ext uri="{FF2B5EF4-FFF2-40B4-BE49-F238E27FC236}">
                <a16:creationId xmlns:a16="http://schemas.microsoft.com/office/drawing/2014/main" id="{0456573B-95F6-48FD-B15B-5745FBB30592}"/>
              </a:ext>
            </a:extLst>
          </p:cNvPr>
          <p:cNvCxnSpPr/>
          <p:nvPr/>
        </p:nvCxnSpPr>
        <p:spPr>
          <a:xfrm rot="16200000" flipV="1">
            <a:off x="4261608" y="2273416"/>
            <a:ext cx="1912690" cy="124157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6FBB29A4-0E94-4ED8-93DE-6C7E3B29DBA3}"/>
              </a:ext>
            </a:extLst>
          </p:cNvPr>
          <p:cNvSpPr txBox="1"/>
          <p:nvPr/>
        </p:nvSpPr>
        <p:spPr>
          <a:xfrm>
            <a:off x="173195" y="993141"/>
            <a:ext cx="18507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forêt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4E6EBBE7-BE96-4CCE-A9AF-42E0F0E2A307}"/>
              </a:ext>
            </a:extLst>
          </p:cNvPr>
          <p:cNvSpPr txBox="1"/>
          <p:nvPr/>
        </p:nvSpPr>
        <p:spPr>
          <a:xfrm>
            <a:off x="5838739" y="2273359"/>
            <a:ext cx="481527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dirty="0"/>
              <a:t>au bon endroit</a:t>
            </a:r>
          </a:p>
        </p:txBody>
      </p:sp>
    </p:spTree>
    <p:extLst>
      <p:ext uri="{BB962C8B-B14F-4D97-AF65-F5344CB8AC3E}">
        <p14:creationId xmlns:p14="http://schemas.microsoft.com/office/powerpoint/2010/main" val="40298604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F9543406-96EB-4D6B-B881-1A5073C7143A}"/>
              </a:ext>
            </a:extLst>
          </p:cNvPr>
          <p:cNvSpPr txBox="1"/>
          <p:nvPr/>
        </p:nvSpPr>
        <p:spPr>
          <a:xfrm>
            <a:off x="1936807" y="926763"/>
            <a:ext cx="831838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[       ,        ,            ]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9BDD238-3FD4-4A5F-940C-39B559718D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062" y="1021418"/>
            <a:ext cx="847725" cy="828675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23496AC8-76B0-4EDA-AB1E-BC2FD910AE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8869" y="1054756"/>
            <a:ext cx="695325" cy="80962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5365EB73-5E19-4FAF-BB05-53EF859A02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9849" y="851161"/>
            <a:ext cx="1781175" cy="1724025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401ABC60-4442-4022-8C28-A49F8969932E}"/>
              </a:ext>
            </a:extLst>
          </p:cNvPr>
          <p:cNvSpPr txBox="1"/>
          <p:nvPr/>
        </p:nvSpPr>
        <p:spPr>
          <a:xfrm>
            <a:off x="173195" y="993141"/>
            <a:ext cx="18507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forêt</a:t>
            </a:r>
          </a:p>
        </p:txBody>
      </p:sp>
    </p:spTree>
    <p:extLst>
      <p:ext uri="{BB962C8B-B14F-4D97-AF65-F5344CB8AC3E}">
        <p14:creationId xmlns:p14="http://schemas.microsoft.com/office/powerpoint/2010/main" val="2602267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F9543406-96EB-4D6B-B881-1A5073C7143A}"/>
              </a:ext>
            </a:extLst>
          </p:cNvPr>
          <p:cNvSpPr txBox="1"/>
          <p:nvPr/>
        </p:nvSpPr>
        <p:spPr>
          <a:xfrm>
            <a:off x="1936807" y="926763"/>
            <a:ext cx="831838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[       ,        ,            ]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9BDD238-3FD4-4A5F-940C-39B559718D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062" y="1021418"/>
            <a:ext cx="847725" cy="828675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23496AC8-76B0-4EDA-AB1E-BC2FD910AE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8869" y="1054756"/>
            <a:ext cx="695325" cy="80962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5365EB73-5E19-4FAF-BB05-53EF859A02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9849" y="851161"/>
            <a:ext cx="1781175" cy="1724025"/>
          </a:xfrm>
          <a:prstGeom prst="rect">
            <a:avLst/>
          </a:prstGeom>
        </p:spPr>
      </p:pic>
      <p:sp>
        <p:nvSpPr>
          <p:cNvPr id="7" name="Flèche : bas 6">
            <a:extLst>
              <a:ext uri="{FF2B5EF4-FFF2-40B4-BE49-F238E27FC236}">
                <a16:creationId xmlns:a16="http://schemas.microsoft.com/office/drawing/2014/main" id="{8CCBD7F4-2B5F-4ECA-9FC7-D2E35205E23E}"/>
              </a:ext>
            </a:extLst>
          </p:cNvPr>
          <p:cNvSpPr/>
          <p:nvPr/>
        </p:nvSpPr>
        <p:spPr>
          <a:xfrm>
            <a:off x="5463114" y="2591730"/>
            <a:ext cx="729842" cy="13318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 : bas 9">
            <a:extLst>
              <a:ext uri="{FF2B5EF4-FFF2-40B4-BE49-F238E27FC236}">
                <a16:creationId xmlns:a16="http://schemas.microsoft.com/office/drawing/2014/main" id="{2F9EB90A-5D86-47E5-A567-C99D0E9552A5}"/>
              </a:ext>
            </a:extLst>
          </p:cNvPr>
          <p:cNvSpPr/>
          <p:nvPr/>
        </p:nvSpPr>
        <p:spPr>
          <a:xfrm>
            <a:off x="3937582" y="2591730"/>
            <a:ext cx="729842" cy="13318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3B1A646-C9F9-45A4-86CA-AE541B2570AB}"/>
              </a:ext>
            </a:extLst>
          </p:cNvPr>
          <p:cNvSpPr txBox="1"/>
          <p:nvPr/>
        </p:nvSpPr>
        <p:spPr>
          <a:xfrm>
            <a:off x="6862194" y="2819730"/>
            <a:ext cx="11742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solidFill>
                  <a:srgbClr val="0070C0"/>
                </a:solidFill>
              </a:rPr>
              <a:t>Pop !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606F0F0-4368-413B-9A7A-3039F7F77786}"/>
              </a:ext>
            </a:extLst>
          </p:cNvPr>
          <p:cNvSpPr txBox="1"/>
          <p:nvPr/>
        </p:nvSpPr>
        <p:spPr>
          <a:xfrm>
            <a:off x="173195" y="993141"/>
            <a:ext cx="18507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forêt</a:t>
            </a:r>
          </a:p>
        </p:txBody>
      </p:sp>
    </p:spTree>
    <p:extLst>
      <p:ext uri="{BB962C8B-B14F-4D97-AF65-F5344CB8AC3E}">
        <p14:creationId xmlns:p14="http://schemas.microsoft.com/office/powerpoint/2010/main" val="19085983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F9543406-96EB-4D6B-B881-1A5073C7143A}"/>
              </a:ext>
            </a:extLst>
          </p:cNvPr>
          <p:cNvSpPr txBox="1"/>
          <p:nvPr/>
        </p:nvSpPr>
        <p:spPr>
          <a:xfrm>
            <a:off x="1936807" y="926763"/>
            <a:ext cx="831838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[       ,        ,            ]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9BDD238-3FD4-4A5F-940C-39B559718D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062" y="1021418"/>
            <a:ext cx="847725" cy="828675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23496AC8-76B0-4EDA-AB1E-BC2FD910AE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8869" y="1054756"/>
            <a:ext cx="695325" cy="80962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5365EB73-5E19-4FAF-BB05-53EF859A02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9849" y="851161"/>
            <a:ext cx="1781175" cy="1724025"/>
          </a:xfrm>
          <a:prstGeom prst="rect">
            <a:avLst/>
          </a:prstGeom>
        </p:spPr>
      </p:pic>
      <p:sp>
        <p:nvSpPr>
          <p:cNvPr id="7" name="Flèche : bas 6">
            <a:extLst>
              <a:ext uri="{FF2B5EF4-FFF2-40B4-BE49-F238E27FC236}">
                <a16:creationId xmlns:a16="http://schemas.microsoft.com/office/drawing/2014/main" id="{8CCBD7F4-2B5F-4ECA-9FC7-D2E35205E23E}"/>
              </a:ext>
            </a:extLst>
          </p:cNvPr>
          <p:cNvSpPr/>
          <p:nvPr/>
        </p:nvSpPr>
        <p:spPr>
          <a:xfrm>
            <a:off x="5463114" y="2591730"/>
            <a:ext cx="729842" cy="13318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 : bas 9">
            <a:extLst>
              <a:ext uri="{FF2B5EF4-FFF2-40B4-BE49-F238E27FC236}">
                <a16:creationId xmlns:a16="http://schemas.microsoft.com/office/drawing/2014/main" id="{2F9EB90A-5D86-47E5-A567-C99D0E9552A5}"/>
              </a:ext>
            </a:extLst>
          </p:cNvPr>
          <p:cNvSpPr/>
          <p:nvPr/>
        </p:nvSpPr>
        <p:spPr>
          <a:xfrm>
            <a:off x="3937582" y="2591730"/>
            <a:ext cx="729842" cy="13318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3B1A646-C9F9-45A4-86CA-AE541B2570AB}"/>
              </a:ext>
            </a:extLst>
          </p:cNvPr>
          <p:cNvSpPr txBox="1"/>
          <p:nvPr/>
        </p:nvSpPr>
        <p:spPr>
          <a:xfrm>
            <a:off x="6862194" y="2819730"/>
            <a:ext cx="11742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solidFill>
                  <a:srgbClr val="0070C0"/>
                </a:solidFill>
              </a:rPr>
              <a:t>Pop !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ACE6BEBE-319F-4A50-8393-C99AF80945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12734" y="4001417"/>
            <a:ext cx="2438400" cy="2428875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C7F15F8C-A012-47BC-8699-AE56ED0AA6C0}"/>
              </a:ext>
            </a:extLst>
          </p:cNvPr>
          <p:cNvSpPr txBox="1"/>
          <p:nvPr/>
        </p:nvSpPr>
        <p:spPr>
          <a:xfrm>
            <a:off x="173195" y="993141"/>
            <a:ext cx="18507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forêt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C4D26878-FAD7-4A16-9A0F-3F8585549DEF}"/>
              </a:ext>
            </a:extLst>
          </p:cNvPr>
          <p:cNvSpPr txBox="1"/>
          <p:nvPr/>
        </p:nvSpPr>
        <p:spPr>
          <a:xfrm>
            <a:off x="7207542" y="4892688"/>
            <a:ext cx="2680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solidFill>
                  <a:srgbClr val="0070C0"/>
                </a:solidFill>
              </a:rPr>
              <a:t>Nouvel arbre</a:t>
            </a:r>
          </a:p>
        </p:txBody>
      </p:sp>
    </p:spTree>
    <p:extLst>
      <p:ext uri="{BB962C8B-B14F-4D97-AF65-F5344CB8AC3E}">
        <p14:creationId xmlns:p14="http://schemas.microsoft.com/office/powerpoint/2010/main" val="31583098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F9543406-96EB-4D6B-B881-1A5073C7143A}"/>
              </a:ext>
            </a:extLst>
          </p:cNvPr>
          <p:cNvSpPr txBox="1"/>
          <p:nvPr/>
        </p:nvSpPr>
        <p:spPr>
          <a:xfrm>
            <a:off x="1936807" y="926763"/>
            <a:ext cx="831838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[          ]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9BDD238-3FD4-4A5F-940C-39B559718D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954" y="1022655"/>
            <a:ext cx="847725" cy="828675"/>
          </a:xfrm>
          <a:prstGeom prst="rect">
            <a:avLst/>
          </a:prstGeom>
        </p:spPr>
      </p:pic>
      <p:cxnSp>
        <p:nvCxnSpPr>
          <p:cNvPr id="11" name="Connecteur : en angle 10">
            <a:extLst>
              <a:ext uri="{FF2B5EF4-FFF2-40B4-BE49-F238E27FC236}">
                <a16:creationId xmlns:a16="http://schemas.microsoft.com/office/drawing/2014/main" id="{0456573B-95F6-48FD-B15B-5745FBB30592}"/>
              </a:ext>
            </a:extLst>
          </p:cNvPr>
          <p:cNvCxnSpPr>
            <a:cxnSpLocks/>
          </p:cNvCxnSpPr>
          <p:nvPr/>
        </p:nvCxnSpPr>
        <p:spPr>
          <a:xfrm rot="16200000" flipV="1">
            <a:off x="2281265" y="1976468"/>
            <a:ext cx="1857844" cy="160509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Image 9">
            <a:extLst>
              <a:ext uri="{FF2B5EF4-FFF2-40B4-BE49-F238E27FC236}">
                <a16:creationId xmlns:a16="http://schemas.microsoft.com/office/drawing/2014/main" id="{930A4652-A92D-40FD-8FCD-407E581065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8884" y="3900749"/>
            <a:ext cx="2438400" cy="2428875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34003A35-DBF1-4F7C-86C6-F719E3714414}"/>
              </a:ext>
            </a:extLst>
          </p:cNvPr>
          <p:cNvSpPr txBox="1"/>
          <p:nvPr/>
        </p:nvSpPr>
        <p:spPr>
          <a:xfrm>
            <a:off x="173195" y="993141"/>
            <a:ext cx="18507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forêt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F16F2C97-3681-4308-807F-F238EA60FA5C}"/>
              </a:ext>
            </a:extLst>
          </p:cNvPr>
          <p:cNvSpPr txBox="1"/>
          <p:nvPr/>
        </p:nvSpPr>
        <p:spPr>
          <a:xfrm>
            <a:off x="4284678" y="2409683"/>
            <a:ext cx="617010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dirty="0"/>
              <a:t>au bon endroit</a:t>
            </a:r>
          </a:p>
        </p:txBody>
      </p:sp>
    </p:spTree>
    <p:extLst>
      <p:ext uri="{BB962C8B-B14F-4D97-AF65-F5344CB8AC3E}">
        <p14:creationId xmlns:p14="http://schemas.microsoft.com/office/powerpoint/2010/main" val="2503192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CAAC6BB-FE2E-412C-9458-A1CD45A22AD3}"/>
              </a:ext>
            </a:extLst>
          </p:cNvPr>
          <p:cNvSpPr txBox="1"/>
          <p:nvPr/>
        </p:nvSpPr>
        <p:spPr>
          <a:xfrm>
            <a:off x="4221758" y="1830090"/>
            <a:ext cx="765705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'</a:t>
            </a:r>
            <a:r>
              <a:rPr lang="fr-FR" sz="5400" dirty="0" err="1"/>
              <a:t>tralalalala</a:t>
            </a:r>
            <a:r>
              <a:rPr lang="fr-FR" sz="5400" dirty="0"/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334491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F9543406-96EB-4D6B-B881-1A5073C7143A}"/>
              </a:ext>
            </a:extLst>
          </p:cNvPr>
          <p:cNvSpPr txBox="1"/>
          <p:nvPr/>
        </p:nvSpPr>
        <p:spPr>
          <a:xfrm>
            <a:off x="1849205" y="103391"/>
            <a:ext cx="831838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[                  ,       ]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9BDD238-3FD4-4A5F-940C-39B559718D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9614" y="236957"/>
            <a:ext cx="847725" cy="828675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930A4652-A92D-40FD-8FCD-407E581065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6212" y="158120"/>
            <a:ext cx="2438400" cy="2428875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0775D397-B743-40B6-A18C-A5D63C5861FA}"/>
              </a:ext>
            </a:extLst>
          </p:cNvPr>
          <p:cNvSpPr txBox="1"/>
          <p:nvPr/>
        </p:nvSpPr>
        <p:spPr>
          <a:xfrm>
            <a:off x="173632" y="122847"/>
            <a:ext cx="18507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forêt</a:t>
            </a:r>
          </a:p>
        </p:txBody>
      </p:sp>
    </p:spTree>
    <p:extLst>
      <p:ext uri="{BB962C8B-B14F-4D97-AF65-F5344CB8AC3E}">
        <p14:creationId xmlns:p14="http://schemas.microsoft.com/office/powerpoint/2010/main" val="9891212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F9543406-96EB-4D6B-B881-1A5073C7143A}"/>
              </a:ext>
            </a:extLst>
          </p:cNvPr>
          <p:cNvSpPr txBox="1"/>
          <p:nvPr/>
        </p:nvSpPr>
        <p:spPr>
          <a:xfrm>
            <a:off x="1849205" y="103391"/>
            <a:ext cx="831838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[                  ,       ]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9BDD238-3FD4-4A5F-940C-39B559718D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9614" y="236957"/>
            <a:ext cx="847725" cy="828675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930A4652-A92D-40FD-8FCD-407E581065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6212" y="158120"/>
            <a:ext cx="2438400" cy="2428875"/>
          </a:xfrm>
          <a:prstGeom prst="rect">
            <a:avLst/>
          </a:prstGeom>
        </p:spPr>
      </p:pic>
      <p:sp>
        <p:nvSpPr>
          <p:cNvPr id="5" name="Flèche : bas 4">
            <a:extLst>
              <a:ext uri="{FF2B5EF4-FFF2-40B4-BE49-F238E27FC236}">
                <a16:creationId xmlns:a16="http://schemas.microsoft.com/office/drawing/2014/main" id="{661F915E-26DF-45A2-931B-18BDB2B547B6}"/>
              </a:ext>
            </a:extLst>
          </p:cNvPr>
          <p:cNvSpPr/>
          <p:nvPr/>
        </p:nvSpPr>
        <p:spPr>
          <a:xfrm>
            <a:off x="5278555" y="2497822"/>
            <a:ext cx="729842" cy="11979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 : bas 6">
            <a:extLst>
              <a:ext uri="{FF2B5EF4-FFF2-40B4-BE49-F238E27FC236}">
                <a16:creationId xmlns:a16="http://schemas.microsoft.com/office/drawing/2014/main" id="{A44DAD9C-CAFF-4D15-BF70-4121E5E87209}"/>
              </a:ext>
            </a:extLst>
          </p:cNvPr>
          <p:cNvSpPr/>
          <p:nvPr/>
        </p:nvSpPr>
        <p:spPr>
          <a:xfrm>
            <a:off x="3849174" y="2497823"/>
            <a:ext cx="729842" cy="11590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86DC34D-FFAF-49F3-A1EA-C0A37E3C778E}"/>
              </a:ext>
            </a:extLst>
          </p:cNvPr>
          <p:cNvSpPr txBox="1"/>
          <p:nvPr/>
        </p:nvSpPr>
        <p:spPr>
          <a:xfrm>
            <a:off x="6572340" y="2698368"/>
            <a:ext cx="11742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solidFill>
                  <a:srgbClr val="0070C0"/>
                </a:solidFill>
              </a:rPr>
              <a:t>Pop !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2BFE874-C5DD-4B28-A4B2-391983976FCB}"/>
              </a:ext>
            </a:extLst>
          </p:cNvPr>
          <p:cNvSpPr txBox="1"/>
          <p:nvPr/>
        </p:nvSpPr>
        <p:spPr>
          <a:xfrm>
            <a:off x="172933" y="122847"/>
            <a:ext cx="18507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forêt</a:t>
            </a:r>
          </a:p>
        </p:txBody>
      </p:sp>
    </p:spTree>
    <p:extLst>
      <p:ext uri="{BB962C8B-B14F-4D97-AF65-F5344CB8AC3E}">
        <p14:creationId xmlns:p14="http://schemas.microsoft.com/office/powerpoint/2010/main" val="33108340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F9543406-96EB-4D6B-B881-1A5073C7143A}"/>
              </a:ext>
            </a:extLst>
          </p:cNvPr>
          <p:cNvSpPr txBox="1"/>
          <p:nvPr/>
        </p:nvSpPr>
        <p:spPr>
          <a:xfrm>
            <a:off x="1849205" y="103391"/>
            <a:ext cx="831838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[                  ,       ]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9BDD238-3FD4-4A5F-940C-39B559718D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9614" y="236957"/>
            <a:ext cx="847725" cy="828675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930A4652-A92D-40FD-8FCD-407E581065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6212" y="158120"/>
            <a:ext cx="2438400" cy="2428875"/>
          </a:xfrm>
          <a:prstGeom prst="rect">
            <a:avLst/>
          </a:prstGeom>
        </p:spPr>
      </p:pic>
      <p:sp>
        <p:nvSpPr>
          <p:cNvPr id="5" name="Flèche : bas 4">
            <a:extLst>
              <a:ext uri="{FF2B5EF4-FFF2-40B4-BE49-F238E27FC236}">
                <a16:creationId xmlns:a16="http://schemas.microsoft.com/office/drawing/2014/main" id="{661F915E-26DF-45A2-931B-18BDB2B547B6}"/>
              </a:ext>
            </a:extLst>
          </p:cNvPr>
          <p:cNvSpPr/>
          <p:nvPr/>
        </p:nvSpPr>
        <p:spPr>
          <a:xfrm>
            <a:off x="5278555" y="2497822"/>
            <a:ext cx="729842" cy="11979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 : bas 6">
            <a:extLst>
              <a:ext uri="{FF2B5EF4-FFF2-40B4-BE49-F238E27FC236}">
                <a16:creationId xmlns:a16="http://schemas.microsoft.com/office/drawing/2014/main" id="{A44DAD9C-CAFF-4D15-BF70-4121E5E87209}"/>
              </a:ext>
            </a:extLst>
          </p:cNvPr>
          <p:cNvSpPr/>
          <p:nvPr/>
        </p:nvSpPr>
        <p:spPr>
          <a:xfrm>
            <a:off x="3849174" y="2497823"/>
            <a:ext cx="729842" cy="11590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86DC34D-FFAF-49F3-A1EA-C0A37E3C778E}"/>
              </a:ext>
            </a:extLst>
          </p:cNvPr>
          <p:cNvSpPr txBox="1"/>
          <p:nvPr/>
        </p:nvSpPr>
        <p:spPr>
          <a:xfrm>
            <a:off x="6572340" y="2698368"/>
            <a:ext cx="11742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solidFill>
                  <a:srgbClr val="0070C0"/>
                </a:solidFill>
              </a:rPr>
              <a:t>Pop !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3878CEC6-2A27-41D1-8BEE-450E75C864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8204" y="3695785"/>
            <a:ext cx="4324350" cy="3209925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6E761FCA-E95B-4C4E-AEAC-D8AA76C7F0AE}"/>
              </a:ext>
            </a:extLst>
          </p:cNvPr>
          <p:cNvSpPr txBox="1"/>
          <p:nvPr/>
        </p:nvSpPr>
        <p:spPr>
          <a:xfrm>
            <a:off x="193974" y="122847"/>
            <a:ext cx="18507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forêt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4968A96-3A8F-4A48-B80C-A3E91C5550F0}"/>
              </a:ext>
            </a:extLst>
          </p:cNvPr>
          <p:cNvSpPr txBox="1"/>
          <p:nvPr/>
        </p:nvSpPr>
        <p:spPr>
          <a:xfrm>
            <a:off x="7593435" y="5016346"/>
            <a:ext cx="2680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solidFill>
                  <a:srgbClr val="0070C0"/>
                </a:solidFill>
              </a:rPr>
              <a:t>Nouvel arbre</a:t>
            </a:r>
          </a:p>
        </p:txBody>
      </p:sp>
    </p:spTree>
    <p:extLst>
      <p:ext uri="{BB962C8B-B14F-4D97-AF65-F5344CB8AC3E}">
        <p14:creationId xmlns:p14="http://schemas.microsoft.com/office/powerpoint/2010/main" val="25596031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F9543406-96EB-4D6B-B881-1A5073C7143A}"/>
              </a:ext>
            </a:extLst>
          </p:cNvPr>
          <p:cNvSpPr txBox="1"/>
          <p:nvPr/>
        </p:nvSpPr>
        <p:spPr>
          <a:xfrm>
            <a:off x="1936807" y="926763"/>
            <a:ext cx="831838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[          ]</a:t>
            </a:r>
          </a:p>
        </p:txBody>
      </p:sp>
      <p:cxnSp>
        <p:nvCxnSpPr>
          <p:cNvPr id="11" name="Connecteur : en angle 10">
            <a:extLst>
              <a:ext uri="{FF2B5EF4-FFF2-40B4-BE49-F238E27FC236}">
                <a16:creationId xmlns:a16="http://schemas.microsoft.com/office/drawing/2014/main" id="{0456573B-95F6-48FD-B15B-5745FBB30592}"/>
              </a:ext>
            </a:extLst>
          </p:cNvPr>
          <p:cNvCxnSpPr>
            <a:cxnSpLocks/>
          </p:cNvCxnSpPr>
          <p:nvPr/>
        </p:nvCxnSpPr>
        <p:spPr>
          <a:xfrm rot="16200000" flipV="1">
            <a:off x="2440656" y="2135859"/>
            <a:ext cx="1857844" cy="128631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Image 6">
            <a:extLst>
              <a:ext uri="{FF2B5EF4-FFF2-40B4-BE49-F238E27FC236}">
                <a16:creationId xmlns:a16="http://schemas.microsoft.com/office/drawing/2014/main" id="{63E8BC48-50BE-482D-8CE8-342D078253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9363" y="3528005"/>
            <a:ext cx="4324350" cy="3209925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BC0C9F2B-28E7-4BF4-8B85-F83A68EA5BC2}"/>
              </a:ext>
            </a:extLst>
          </p:cNvPr>
          <p:cNvSpPr txBox="1"/>
          <p:nvPr/>
        </p:nvSpPr>
        <p:spPr>
          <a:xfrm>
            <a:off x="173195" y="993141"/>
            <a:ext cx="18507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forêt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21846163-0541-4763-8669-D3D7A5396FAA}"/>
              </a:ext>
            </a:extLst>
          </p:cNvPr>
          <p:cNvSpPr txBox="1"/>
          <p:nvPr/>
        </p:nvSpPr>
        <p:spPr>
          <a:xfrm>
            <a:off x="4284678" y="2409683"/>
            <a:ext cx="617010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dirty="0"/>
              <a:t>au bon endroit</a:t>
            </a:r>
          </a:p>
        </p:txBody>
      </p:sp>
    </p:spTree>
    <p:extLst>
      <p:ext uri="{BB962C8B-B14F-4D97-AF65-F5344CB8AC3E}">
        <p14:creationId xmlns:p14="http://schemas.microsoft.com/office/powerpoint/2010/main" val="36790259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F9543406-96EB-4D6B-B881-1A5073C7143A}"/>
              </a:ext>
            </a:extLst>
          </p:cNvPr>
          <p:cNvSpPr txBox="1"/>
          <p:nvPr/>
        </p:nvSpPr>
        <p:spPr>
          <a:xfrm>
            <a:off x="1936807" y="926763"/>
            <a:ext cx="831838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[                                 ]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3E8BC48-50BE-482D-8CE8-342D078253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536" y="784804"/>
            <a:ext cx="4324350" cy="3209925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5514EC3E-14FC-42A5-9112-D27A8A4E8882}"/>
              </a:ext>
            </a:extLst>
          </p:cNvPr>
          <p:cNvSpPr txBox="1"/>
          <p:nvPr/>
        </p:nvSpPr>
        <p:spPr>
          <a:xfrm>
            <a:off x="173195" y="993141"/>
            <a:ext cx="18507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forêt</a:t>
            </a:r>
          </a:p>
        </p:txBody>
      </p:sp>
    </p:spTree>
    <p:extLst>
      <p:ext uri="{BB962C8B-B14F-4D97-AF65-F5344CB8AC3E}">
        <p14:creationId xmlns:p14="http://schemas.microsoft.com/office/powerpoint/2010/main" val="36706591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F9543406-96EB-4D6B-B881-1A5073C7143A}"/>
              </a:ext>
            </a:extLst>
          </p:cNvPr>
          <p:cNvSpPr txBox="1"/>
          <p:nvPr/>
        </p:nvSpPr>
        <p:spPr>
          <a:xfrm>
            <a:off x="1936807" y="926763"/>
            <a:ext cx="831838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[                                 ]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3E8BC48-50BE-482D-8CE8-342D078253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536" y="784804"/>
            <a:ext cx="4324350" cy="3209925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5514EC3E-14FC-42A5-9112-D27A8A4E8882}"/>
              </a:ext>
            </a:extLst>
          </p:cNvPr>
          <p:cNvSpPr txBox="1"/>
          <p:nvPr/>
        </p:nvSpPr>
        <p:spPr>
          <a:xfrm>
            <a:off x="173195" y="993141"/>
            <a:ext cx="18507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forêt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17C064B-55D4-4EE7-B007-40ADBFA946D1}"/>
              </a:ext>
            </a:extLst>
          </p:cNvPr>
          <p:cNvSpPr txBox="1"/>
          <p:nvPr/>
        </p:nvSpPr>
        <p:spPr>
          <a:xfrm>
            <a:off x="904436" y="4479865"/>
            <a:ext cx="1056331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Un arbre de </a:t>
            </a:r>
            <a:r>
              <a:rPr lang="fr-FR" sz="5400" i="1" dirty="0" err="1"/>
              <a:t>Huffman</a:t>
            </a:r>
            <a:r>
              <a:rPr lang="fr-FR" sz="5400" dirty="0"/>
              <a:t> est le </a:t>
            </a:r>
            <a:r>
              <a:rPr lang="fr-FR" sz="5400" dirty="0">
                <a:solidFill>
                  <a:srgbClr val="0070C0"/>
                </a:solidFill>
              </a:rPr>
              <a:t>seul</a:t>
            </a:r>
            <a:r>
              <a:rPr lang="fr-FR" sz="5400" dirty="0"/>
              <a:t> </a:t>
            </a:r>
          </a:p>
          <a:p>
            <a:r>
              <a:rPr lang="fr-FR" sz="5400" dirty="0"/>
              <a:t>arbre de la forêt</a:t>
            </a:r>
          </a:p>
        </p:txBody>
      </p:sp>
    </p:spTree>
    <p:extLst>
      <p:ext uri="{BB962C8B-B14F-4D97-AF65-F5344CB8AC3E}">
        <p14:creationId xmlns:p14="http://schemas.microsoft.com/office/powerpoint/2010/main" val="29693120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F9543406-96EB-4D6B-B881-1A5073C7143A}"/>
              </a:ext>
            </a:extLst>
          </p:cNvPr>
          <p:cNvSpPr txBox="1"/>
          <p:nvPr/>
        </p:nvSpPr>
        <p:spPr>
          <a:xfrm>
            <a:off x="1936807" y="926763"/>
            <a:ext cx="831838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[                                 ]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3E8BC48-50BE-482D-8CE8-342D078253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536" y="784804"/>
            <a:ext cx="4324350" cy="3209925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5514EC3E-14FC-42A5-9112-D27A8A4E8882}"/>
              </a:ext>
            </a:extLst>
          </p:cNvPr>
          <p:cNvSpPr txBox="1"/>
          <p:nvPr/>
        </p:nvSpPr>
        <p:spPr>
          <a:xfrm>
            <a:off x="173195" y="993141"/>
            <a:ext cx="18507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forêt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17C064B-55D4-4EE7-B007-40ADBFA946D1}"/>
              </a:ext>
            </a:extLst>
          </p:cNvPr>
          <p:cNvSpPr txBox="1"/>
          <p:nvPr/>
        </p:nvSpPr>
        <p:spPr>
          <a:xfrm>
            <a:off x="904435" y="4479865"/>
            <a:ext cx="1114215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Un arbre de </a:t>
            </a:r>
            <a:r>
              <a:rPr lang="fr-FR" sz="5400" i="1" dirty="0" err="1"/>
              <a:t>Huffman</a:t>
            </a:r>
            <a:r>
              <a:rPr lang="fr-FR" sz="5400" dirty="0"/>
              <a:t> est le </a:t>
            </a:r>
            <a:r>
              <a:rPr lang="fr-FR" sz="5400" dirty="0">
                <a:solidFill>
                  <a:srgbClr val="0070C0"/>
                </a:solidFill>
              </a:rPr>
              <a:t>premier</a:t>
            </a:r>
            <a:r>
              <a:rPr lang="fr-FR" sz="5400" dirty="0"/>
              <a:t> arbre de la forêt</a:t>
            </a:r>
          </a:p>
        </p:txBody>
      </p:sp>
    </p:spTree>
    <p:extLst>
      <p:ext uri="{BB962C8B-B14F-4D97-AF65-F5344CB8AC3E}">
        <p14:creationId xmlns:p14="http://schemas.microsoft.com/office/powerpoint/2010/main" val="9840508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63E8BC48-50BE-482D-8CE8-342D078253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536" y="784804"/>
            <a:ext cx="4324350" cy="3209925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417C064B-55D4-4EE7-B007-40ADBFA946D1}"/>
              </a:ext>
            </a:extLst>
          </p:cNvPr>
          <p:cNvSpPr txBox="1"/>
          <p:nvPr/>
        </p:nvSpPr>
        <p:spPr>
          <a:xfrm>
            <a:off x="2095671" y="4261751"/>
            <a:ext cx="636882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un arbre de </a:t>
            </a:r>
            <a:r>
              <a:rPr lang="fr-FR" sz="5400" i="1" dirty="0" err="1"/>
              <a:t>Huffman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30080007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61FCCC-4943-426F-8B56-1AD21793A3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i="1" dirty="0">
                <a:solidFill>
                  <a:srgbClr val="7030A0"/>
                </a:solidFill>
              </a:rPr>
              <a:t>Codage</a:t>
            </a:r>
          </a:p>
        </p:txBody>
      </p:sp>
    </p:spTree>
    <p:extLst>
      <p:ext uri="{BB962C8B-B14F-4D97-AF65-F5344CB8AC3E}">
        <p14:creationId xmlns:p14="http://schemas.microsoft.com/office/powerpoint/2010/main" val="41057964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63E8BC48-50BE-482D-8CE8-342D078253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536" y="784804"/>
            <a:ext cx="4324350" cy="3209925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417C064B-55D4-4EE7-B007-40ADBFA946D1}"/>
              </a:ext>
            </a:extLst>
          </p:cNvPr>
          <p:cNvSpPr txBox="1"/>
          <p:nvPr/>
        </p:nvSpPr>
        <p:spPr>
          <a:xfrm>
            <a:off x="2224593" y="4250002"/>
            <a:ext cx="662887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un arbre de </a:t>
            </a:r>
            <a:r>
              <a:rPr lang="fr-FR" sz="5400" i="1" dirty="0" err="1"/>
              <a:t>Huffman</a:t>
            </a:r>
            <a:endParaRPr lang="fr-FR" sz="5400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235BCAB-1BAB-471E-9FD3-942409153925}"/>
              </a:ext>
            </a:extLst>
          </p:cNvPr>
          <p:cNvSpPr txBox="1"/>
          <p:nvPr/>
        </p:nvSpPr>
        <p:spPr>
          <a:xfrm>
            <a:off x="5277782" y="204691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A071093-B81A-4531-A9E0-645A8665B249}"/>
              </a:ext>
            </a:extLst>
          </p:cNvPr>
          <p:cNvSpPr txBox="1"/>
          <p:nvPr/>
        </p:nvSpPr>
        <p:spPr>
          <a:xfrm>
            <a:off x="3566719" y="117585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24C94E4-26C1-453B-9318-3A56D939F02B}"/>
              </a:ext>
            </a:extLst>
          </p:cNvPr>
          <p:cNvSpPr txBox="1"/>
          <p:nvPr/>
        </p:nvSpPr>
        <p:spPr>
          <a:xfrm>
            <a:off x="4659632" y="286204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2F2205C-3251-43C9-93D1-A7062E7B57FE}"/>
              </a:ext>
            </a:extLst>
          </p:cNvPr>
          <p:cNvSpPr txBox="1"/>
          <p:nvPr/>
        </p:nvSpPr>
        <p:spPr>
          <a:xfrm>
            <a:off x="5368954" y="286204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44DB58D-7E99-4733-A3BA-4128E48227A4}"/>
              </a:ext>
            </a:extLst>
          </p:cNvPr>
          <p:cNvSpPr txBox="1"/>
          <p:nvPr/>
        </p:nvSpPr>
        <p:spPr>
          <a:xfrm>
            <a:off x="5277782" y="117585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B39EB458-5239-4C51-A037-053C6AB33B0D}"/>
              </a:ext>
            </a:extLst>
          </p:cNvPr>
          <p:cNvSpPr txBox="1"/>
          <p:nvPr/>
        </p:nvSpPr>
        <p:spPr>
          <a:xfrm>
            <a:off x="6134834" y="202747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061746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8226A6F3-A8E5-4994-93AF-2E4277400E21}"/>
              </a:ext>
            </a:extLst>
          </p:cNvPr>
          <p:cNvSpPr txBox="1"/>
          <p:nvPr/>
        </p:nvSpPr>
        <p:spPr>
          <a:xfrm>
            <a:off x="571849" y="756551"/>
            <a:ext cx="988223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Codage sur un même </a:t>
            </a:r>
          </a:p>
          <a:p>
            <a:r>
              <a:rPr lang="fr-FR" sz="5400" dirty="0"/>
              <a:t>nombre de bits :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04EE314-FAE6-4938-9941-4492D6EE150C}"/>
              </a:ext>
            </a:extLst>
          </p:cNvPr>
          <p:cNvSpPr txBox="1"/>
          <p:nvPr/>
        </p:nvSpPr>
        <p:spPr>
          <a:xfrm>
            <a:off x="1109443" y="2675980"/>
            <a:ext cx="100730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{'a': '</a:t>
            </a:r>
            <a:r>
              <a:rPr lang="fr-FR" sz="5400" dirty="0">
                <a:solidFill>
                  <a:srgbClr val="FF0000"/>
                </a:solidFill>
              </a:rPr>
              <a:t>00</a:t>
            </a:r>
            <a:r>
              <a:rPr lang="fr-FR" sz="5400" dirty="0"/>
              <a:t>', 'l': '</a:t>
            </a:r>
            <a:r>
              <a:rPr lang="fr-FR" sz="5400" dirty="0">
                <a:solidFill>
                  <a:srgbClr val="FF0000"/>
                </a:solidFill>
              </a:rPr>
              <a:t>01</a:t>
            </a:r>
            <a:r>
              <a:rPr lang="fr-FR" sz="5400" dirty="0"/>
              <a:t>', 'r': '</a:t>
            </a:r>
            <a:r>
              <a:rPr lang="fr-FR" sz="5400" dirty="0">
                <a:solidFill>
                  <a:srgbClr val="FF0000"/>
                </a:solidFill>
              </a:rPr>
              <a:t>10</a:t>
            </a:r>
            <a:r>
              <a:rPr lang="fr-FR" sz="5400" dirty="0"/>
              <a:t>', 't': '</a:t>
            </a:r>
            <a:r>
              <a:rPr lang="fr-FR" sz="5400" dirty="0">
                <a:solidFill>
                  <a:srgbClr val="FF0000"/>
                </a:solidFill>
              </a:rPr>
              <a:t>11</a:t>
            </a:r>
            <a:r>
              <a:rPr lang="fr-FR" sz="5400" dirty="0"/>
              <a:t>'}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20586C6-1FF6-4CFA-9ADD-AFDF62C6A649}"/>
              </a:ext>
            </a:extLst>
          </p:cNvPr>
          <p:cNvSpPr txBox="1"/>
          <p:nvPr/>
        </p:nvSpPr>
        <p:spPr>
          <a:xfrm>
            <a:off x="4338506" y="4100080"/>
            <a:ext cx="988222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000" dirty="0"/>
              <a:t>Pour 4 caractères, 2 bits suffisent !</a:t>
            </a:r>
          </a:p>
          <a:p>
            <a:r>
              <a:rPr lang="fr-FR" sz="3000" dirty="0"/>
              <a:t>Codage ASCII : 1 caractère codé sur 7 bits</a:t>
            </a:r>
          </a:p>
          <a:p>
            <a:r>
              <a:rPr lang="fr-FR" sz="3200" dirty="0"/>
              <a:t>ISO-8859-1 Latin</a:t>
            </a:r>
            <a:r>
              <a:rPr lang="fr-FR" sz="3000" dirty="0"/>
              <a:t> : 1 caractère codé sur 8 bits</a:t>
            </a:r>
          </a:p>
        </p:txBody>
      </p:sp>
    </p:spTree>
    <p:extLst>
      <p:ext uri="{BB962C8B-B14F-4D97-AF65-F5344CB8AC3E}">
        <p14:creationId xmlns:p14="http://schemas.microsoft.com/office/powerpoint/2010/main" val="27535331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63E8BC48-50BE-482D-8CE8-342D078253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536" y="784804"/>
            <a:ext cx="4324350" cy="3209925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417C064B-55D4-4EE7-B007-40ADBFA946D1}"/>
              </a:ext>
            </a:extLst>
          </p:cNvPr>
          <p:cNvSpPr txBox="1"/>
          <p:nvPr/>
        </p:nvSpPr>
        <p:spPr>
          <a:xfrm>
            <a:off x="385895" y="4177861"/>
            <a:ext cx="988223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Table de codage :</a:t>
            </a:r>
          </a:p>
          <a:p>
            <a:r>
              <a:rPr lang="fr-FR" sz="5400" dirty="0"/>
              <a:t>{'a': '</a:t>
            </a:r>
            <a:r>
              <a:rPr lang="fr-FR" sz="5400" dirty="0">
                <a:solidFill>
                  <a:srgbClr val="0070C0"/>
                </a:solidFill>
              </a:rPr>
              <a:t>0</a:t>
            </a:r>
            <a:r>
              <a:rPr lang="fr-FR" sz="5400" dirty="0"/>
              <a:t>', 'l': '</a:t>
            </a:r>
            <a:r>
              <a:rPr lang="fr-FR" sz="5400" dirty="0">
                <a:solidFill>
                  <a:srgbClr val="0070C0"/>
                </a:solidFill>
              </a:rPr>
              <a:t>11</a:t>
            </a:r>
            <a:r>
              <a:rPr lang="fr-FR" sz="5400" dirty="0"/>
              <a:t>', 'r’: '</a:t>
            </a:r>
            <a:r>
              <a:rPr lang="fr-FR" sz="5400" dirty="0">
                <a:solidFill>
                  <a:srgbClr val="0070C0"/>
                </a:solidFill>
              </a:rPr>
              <a:t>100</a:t>
            </a:r>
            <a:r>
              <a:rPr lang="fr-FR" sz="5400" dirty="0"/>
              <a:t>', 't': '</a:t>
            </a:r>
            <a:r>
              <a:rPr lang="fr-FR" sz="5400" dirty="0">
                <a:solidFill>
                  <a:srgbClr val="0070C0"/>
                </a:solidFill>
              </a:rPr>
              <a:t>101</a:t>
            </a:r>
            <a:r>
              <a:rPr lang="fr-FR" sz="5400" dirty="0"/>
              <a:t>'}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235BCAB-1BAB-471E-9FD3-942409153925}"/>
              </a:ext>
            </a:extLst>
          </p:cNvPr>
          <p:cNvSpPr txBox="1"/>
          <p:nvPr/>
        </p:nvSpPr>
        <p:spPr>
          <a:xfrm>
            <a:off x="5277782" y="204691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A071093-B81A-4531-A9E0-645A8665B249}"/>
              </a:ext>
            </a:extLst>
          </p:cNvPr>
          <p:cNvSpPr txBox="1"/>
          <p:nvPr/>
        </p:nvSpPr>
        <p:spPr>
          <a:xfrm>
            <a:off x="3566719" y="117585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24C94E4-26C1-453B-9318-3A56D939F02B}"/>
              </a:ext>
            </a:extLst>
          </p:cNvPr>
          <p:cNvSpPr txBox="1"/>
          <p:nvPr/>
        </p:nvSpPr>
        <p:spPr>
          <a:xfrm>
            <a:off x="4659632" y="286204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2F2205C-3251-43C9-93D1-A7062E7B57FE}"/>
              </a:ext>
            </a:extLst>
          </p:cNvPr>
          <p:cNvSpPr txBox="1"/>
          <p:nvPr/>
        </p:nvSpPr>
        <p:spPr>
          <a:xfrm>
            <a:off x="5368954" y="286204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44DB58D-7E99-4733-A3BA-4128E48227A4}"/>
              </a:ext>
            </a:extLst>
          </p:cNvPr>
          <p:cNvSpPr txBox="1"/>
          <p:nvPr/>
        </p:nvSpPr>
        <p:spPr>
          <a:xfrm>
            <a:off x="5277782" y="117585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B39EB458-5239-4C51-A037-053C6AB33B0D}"/>
              </a:ext>
            </a:extLst>
          </p:cNvPr>
          <p:cNvSpPr txBox="1"/>
          <p:nvPr/>
        </p:nvSpPr>
        <p:spPr>
          <a:xfrm>
            <a:off x="6134834" y="202747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4566236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A820F78D-835E-4514-89AB-8C7C89B90354}"/>
              </a:ext>
            </a:extLst>
          </p:cNvPr>
          <p:cNvSpPr txBox="1"/>
          <p:nvPr/>
        </p:nvSpPr>
        <p:spPr>
          <a:xfrm>
            <a:off x="327172" y="184702"/>
            <a:ext cx="988223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Table de codage :</a:t>
            </a:r>
          </a:p>
          <a:p>
            <a:r>
              <a:rPr lang="fr-FR" sz="5400" dirty="0"/>
              <a:t>{'a': '</a:t>
            </a:r>
            <a:r>
              <a:rPr lang="fr-FR" sz="5400" dirty="0">
                <a:solidFill>
                  <a:srgbClr val="0070C0"/>
                </a:solidFill>
              </a:rPr>
              <a:t>0</a:t>
            </a:r>
            <a:r>
              <a:rPr lang="fr-FR" sz="5400" dirty="0"/>
              <a:t>', 'l': '</a:t>
            </a:r>
            <a:r>
              <a:rPr lang="fr-FR" sz="5400" dirty="0">
                <a:solidFill>
                  <a:srgbClr val="0070C0"/>
                </a:solidFill>
              </a:rPr>
              <a:t>11</a:t>
            </a:r>
            <a:r>
              <a:rPr lang="fr-FR" sz="5400" dirty="0"/>
              <a:t>', 'r’: '</a:t>
            </a:r>
            <a:r>
              <a:rPr lang="fr-FR" sz="5400" dirty="0">
                <a:solidFill>
                  <a:srgbClr val="0070C0"/>
                </a:solidFill>
              </a:rPr>
              <a:t>100</a:t>
            </a:r>
            <a:r>
              <a:rPr lang="fr-FR" sz="5400" dirty="0"/>
              <a:t>', 't': '</a:t>
            </a:r>
            <a:r>
              <a:rPr lang="fr-FR" sz="5400" dirty="0">
                <a:solidFill>
                  <a:srgbClr val="0070C0"/>
                </a:solidFill>
              </a:rPr>
              <a:t>101</a:t>
            </a:r>
            <a:r>
              <a:rPr lang="fr-FR" sz="5400" dirty="0"/>
              <a:t>'}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4FF9C1D-77E1-449D-882E-3E67651F7653}"/>
              </a:ext>
            </a:extLst>
          </p:cNvPr>
          <p:cNvSpPr txBox="1"/>
          <p:nvPr/>
        </p:nvSpPr>
        <p:spPr>
          <a:xfrm>
            <a:off x="420848" y="3113858"/>
            <a:ext cx="988223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Codage de </a:t>
            </a:r>
            <a:r>
              <a:rPr lang="fr-FR" sz="5400" dirty="0" err="1"/>
              <a:t>Huffman</a:t>
            </a:r>
            <a:r>
              <a:rPr lang="fr-FR" sz="5400" dirty="0"/>
              <a:t> :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21F8A89-5886-4BE3-9FE6-05D990340767}"/>
              </a:ext>
            </a:extLst>
          </p:cNvPr>
          <p:cNvSpPr txBox="1"/>
          <p:nvPr/>
        </p:nvSpPr>
        <p:spPr>
          <a:xfrm>
            <a:off x="6872679" y="2442486"/>
            <a:ext cx="383167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'</a:t>
            </a:r>
            <a:r>
              <a:rPr lang="fr-FR" sz="5400" dirty="0" err="1"/>
              <a:t>tralalalala</a:t>
            </a:r>
            <a:r>
              <a:rPr lang="fr-FR" sz="5400" dirty="0"/>
              <a:t>'</a:t>
            </a:r>
          </a:p>
        </p:txBody>
      </p:sp>
      <p:sp>
        <p:nvSpPr>
          <p:cNvPr id="5" name="Flèche : bas 4">
            <a:extLst>
              <a:ext uri="{FF2B5EF4-FFF2-40B4-BE49-F238E27FC236}">
                <a16:creationId xmlns:a16="http://schemas.microsoft.com/office/drawing/2014/main" id="{A6D40861-0F49-4864-B2BE-C873B6B34CB1}"/>
              </a:ext>
            </a:extLst>
          </p:cNvPr>
          <p:cNvSpPr/>
          <p:nvPr/>
        </p:nvSpPr>
        <p:spPr>
          <a:xfrm>
            <a:off x="8304403" y="3586248"/>
            <a:ext cx="620785" cy="1122312"/>
          </a:xfrm>
          <a:prstGeom prst="down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E9C0FB6-DC54-483C-9905-4AE7E765D63E}"/>
              </a:ext>
            </a:extLst>
          </p:cNvPr>
          <p:cNvSpPr txBox="1"/>
          <p:nvPr/>
        </p:nvSpPr>
        <p:spPr>
          <a:xfrm>
            <a:off x="8925188" y="3492185"/>
            <a:ext cx="331155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>
                <a:solidFill>
                  <a:srgbClr val="7030A0"/>
                </a:solidFill>
              </a:rPr>
              <a:t>codage</a:t>
            </a:r>
          </a:p>
        </p:txBody>
      </p:sp>
    </p:spTree>
    <p:extLst>
      <p:ext uri="{BB962C8B-B14F-4D97-AF65-F5344CB8AC3E}">
        <p14:creationId xmlns:p14="http://schemas.microsoft.com/office/powerpoint/2010/main" val="6289758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A820F78D-835E-4514-89AB-8C7C89B90354}"/>
              </a:ext>
            </a:extLst>
          </p:cNvPr>
          <p:cNvSpPr txBox="1"/>
          <p:nvPr/>
        </p:nvSpPr>
        <p:spPr>
          <a:xfrm>
            <a:off x="327172" y="184702"/>
            <a:ext cx="988223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Table de codage :</a:t>
            </a:r>
          </a:p>
          <a:p>
            <a:r>
              <a:rPr lang="fr-FR" sz="5400" dirty="0"/>
              <a:t>{'a': '</a:t>
            </a:r>
            <a:r>
              <a:rPr lang="fr-FR" sz="5400" dirty="0">
                <a:solidFill>
                  <a:srgbClr val="0070C0"/>
                </a:solidFill>
              </a:rPr>
              <a:t>0</a:t>
            </a:r>
            <a:r>
              <a:rPr lang="fr-FR" sz="5400" dirty="0"/>
              <a:t>', 'l': '</a:t>
            </a:r>
            <a:r>
              <a:rPr lang="fr-FR" sz="5400" dirty="0">
                <a:solidFill>
                  <a:srgbClr val="0070C0"/>
                </a:solidFill>
              </a:rPr>
              <a:t>11</a:t>
            </a:r>
            <a:r>
              <a:rPr lang="fr-FR" sz="5400" dirty="0"/>
              <a:t>', 'r’: '</a:t>
            </a:r>
            <a:r>
              <a:rPr lang="fr-FR" sz="5400" dirty="0">
                <a:solidFill>
                  <a:srgbClr val="0070C0"/>
                </a:solidFill>
              </a:rPr>
              <a:t>100</a:t>
            </a:r>
            <a:r>
              <a:rPr lang="fr-FR" sz="5400" dirty="0"/>
              <a:t>', 't': '</a:t>
            </a:r>
            <a:r>
              <a:rPr lang="fr-FR" sz="5400" dirty="0">
                <a:solidFill>
                  <a:srgbClr val="0070C0"/>
                </a:solidFill>
              </a:rPr>
              <a:t>101</a:t>
            </a:r>
            <a:r>
              <a:rPr lang="fr-FR" sz="5400" dirty="0"/>
              <a:t>'}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4FF9C1D-77E1-449D-882E-3E67651F7653}"/>
              </a:ext>
            </a:extLst>
          </p:cNvPr>
          <p:cNvSpPr txBox="1"/>
          <p:nvPr/>
        </p:nvSpPr>
        <p:spPr>
          <a:xfrm>
            <a:off x="420848" y="3113858"/>
            <a:ext cx="988223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Codage de </a:t>
            </a:r>
            <a:r>
              <a:rPr lang="fr-FR" sz="5400" dirty="0" err="1"/>
              <a:t>Huffman</a:t>
            </a:r>
            <a:r>
              <a:rPr lang="fr-FR" sz="5400" dirty="0"/>
              <a:t> :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21F8A89-5886-4BE3-9FE6-05D990340767}"/>
              </a:ext>
            </a:extLst>
          </p:cNvPr>
          <p:cNvSpPr txBox="1"/>
          <p:nvPr/>
        </p:nvSpPr>
        <p:spPr>
          <a:xfrm>
            <a:off x="6872679" y="2442486"/>
            <a:ext cx="383167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'</a:t>
            </a:r>
            <a:r>
              <a:rPr lang="fr-FR" sz="5400" dirty="0" err="1"/>
              <a:t>tralalalala</a:t>
            </a:r>
            <a:r>
              <a:rPr lang="fr-FR" sz="5400" dirty="0"/>
              <a:t>'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49FE580-126F-402B-876F-81239BC08A81}"/>
              </a:ext>
            </a:extLst>
          </p:cNvPr>
          <p:cNvSpPr txBox="1"/>
          <p:nvPr/>
        </p:nvSpPr>
        <p:spPr>
          <a:xfrm>
            <a:off x="4473430" y="4831951"/>
            <a:ext cx="805902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'</a:t>
            </a:r>
            <a:r>
              <a:rPr lang="fr-FR" sz="5400" dirty="0">
                <a:solidFill>
                  <a:srgbClr val="0070C0"/>
                </a:solidFill>
              </a:rPr>
              <a:t>1011000110110110110</a:t>
            </a:r>
            <a:r>
              <a:rPr lang="fr-FR" sz="5400" dirty="0"/>
              <a:t>'</a:t>
            </a:r>
          </a:p>
        </p:txBody>
      </p:sp>
      <p:sp>
        <p:nvSpPr>
          <p:cNvPr id="8" name="Flèche : bas 7">
            <a:extLst>
              <a:ext uri="{FF2B5EF4-FFF2-40B4-BE49-F238E27FC236}">
                <a16:creationId xmlns:a16="http://schemas.microsoft.com/office/drawing/2014/main" id="{E9CE3747-A753-49B9-9903-59C1D329972B}"/>
              </a:ext>
            </a:extLst>
          </p:cNvPr>
          <p:cNvSpPr/>
          <p:nvPr/>
        </p:nvSpPr>
        <p:spPr>
          <a:xfrm>
            <a:off x="8322579" y="3599423"/>
            <a:ext cx="620785" cy="1122312"/>
          </a:xfrm>
          <a:prstGeom prst="down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A7E599D-570F-487A-AE67-F22140C4016A}"/>
              </a:ext>
            </a:extLst>
          </p:cNvPr>
          <p:cNvSpPr txBox="1"/>
          <p:nvPr/>
        </p:nvSpPr>
        <p:spPr>
          <a:xfrm>
            <a:off x="8925188" y="3492185"/>
            <a:ext cx="331155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>
                <a:solidFill>
                  <a:srgbClr val="7030A0"/>
                </a:solidFill>
              </a:rPr>
              <a:t>codage</a:t>
            </a:r>
          </a:p>
        </p:txBody>
      </p:sp>
    </p:spTree>
    <p:extLst>
      <p:ext uri="{BB962C8B-B14F-4D97-AF65-F5344CB8AC3E}">
        <p14:creationId xmlns:p14="http://schemas.microsoft.com/office/powerpoint/2010/main" val="34858074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8226A6F3-A8E5-4994-93AF-2E4277400E21}"/>
              </a:ext>
            </a:extLst>
          </p:cNvPr>
          <p:cNvSpPr txBox="1"/>
          <p:nvPr/>
        </p:nvSpPr>
        <p:spPr>
          <a:xfrm>
            <a:off x="571849" y="756551"/>
            <a:ext cx="988223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Codage sur un même </a:t>
            </a:r>
          </a:p>
          <a:p>
            <a:r>
              <a:rPr lang="fr-FR" sz="5400" dirty="0"/>
              <a:t>nombre de bits :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04EE314-FAE6-4938-9941-4492D6EE150C}"/>
              </a:ext>
            </a:extLst>
          </p:cNvPr>
          <p:cNvSpPr txBox="1"/>
          <p:nvPr/>
        </p:nvSpPr>
        <p:spPr>
          <a:xfrm>
            <a:off x="1109443" y="2675980"/>
            <a:ext cx="100730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{'a': '</a:t>
            </a:r>
            <a:r>
              <a:rPr lang="fr-FR" sz="5400" dirty="0">
                <a:solidFill>
                  <a:srgbClr val="FF0000"/>
                </a:solidFill>
              </a:rPr>
              <a:t>00</a:t>
            </a:r>
            <a:r>
              <a:rPr lang="fr-FR" sz="5400" dirty="0"/>
              <a:t>', 'l': '</a:t>
            </a:r>
            <a:r>
              <a:rPr lang="fr-FR" sz="5400" dirty="0">
                <a:solidFill>
                  <a:srgbClr val="FF0000"/>
                </a:solidFill>
              </a:rPr>
              <a:t>01</a:t>
            </a:r>
            <a:r>
              <a:rPr lang="fr-FR" sz="5400" dirty="0"/>
              <a:t>', 'r': '</a:t>
            </a:r>
            <a:r>
              <a:rPr lang="fr-FR" sz="5400" dirty="0">
                <a:solidFill>
                  <a:srgbClr val="FF0000"/>
                </a:solidFill>
              </a:rPr>
              <a:t>10</a:t>
            </a:r>
            <a:r>
              <a:rPr lang="fr-FR" sz="5400" dirty="0"/>
              <a:t>', 't': '</a:t>
            </a:r>
            <a:r>
              <a:rPr lang="fr-FR" sz="5400" dirty="0">
                <a:solidFill>
                  <a:srgbClr val="FF0000"/>
                </a:solidFill>
              </a:rPr>
              <a:t>11</a:t>
            </a:r>
            <a:r>
              <a:rPr lang="fr-FR" sz="5400" dirty="0"/>
              <a:t>'}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20586C6-1FF6-4CFA-9ADD-AFDF62C6A649}"/>
              </a:ext>
            </a:extLst>
          </p:cNvPr>
          <p:cNvSpPr txBox="1"/>
          <p:nvPr/>
        </p:nvSpPr>
        <p:spPr>
          <a:xfrm>
            <a:off x="4338506" y="4100080"/>
            <a:ext cx="988222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000" dirty="0"/>
              <a:t>Pour 4 caractères, 2 bits suffisent !</a:t>
            </a:r>
          </a:p>
          <a:p>
            <a:r>
              <a:rPr lang="fr-FR" sz="3000" dirty="0"/>
              <a:t>Codage ASCII : 1 caractère codé sur 7 bits</a:t>
            </a:r>
          </a:p>
          <a:p>
            <a:r>
              <a:rPr lang="fr-FR" sz="3200" dirty="0"/>
              <a:t>ISO-8859-1 </a:t>
            </a:r>
            <a:r>
              <a:rPr lang="fr-FR" sz="3000" dirty="0"/>
              <a:t>Latin : 1 caractère codé sur 8 bits</a:t>
            </a:r>
          </a:p>
        </p:txBody>
      </p:sp>
    </p:spTree>
    <p:extLst>
      <p:ext uri="{BB962C8B-B14F-4D97-AF65-F5344CB8AC3E}">
        <p14:creationId xmlns:p14="http://schemas.microsoft.com/office/powerpoint/2010/main" val="26724420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848E7C4-57A2-49B2-A855-BBD2F32D593F}"/>
              </a:ext>
            </a:extLst>
          </p:cNvPr>
          <p:cNvSpPr txBox="1"/>
          <p:nvPr/>
        </p:nvSpPr>
        <p:spPr>
          <a:xfrm>
            <a:off x="6096000" y="1371145"/>
            <a:ext cx="383167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'</a:t>
            </a:r>
            <a:r>
              <a:rPr lang="fr-FR" sz="5400" dirty="0" err="1"/>
              <a:t>tralalalala</a:t>
            </a:r>
            <a:r>
              <a:rPr lang="fr-FR" sz="5400" dirty="0"/>
              <a:t>'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B7A6795-7D55-40B9-BB83-052C9DECA00B}"/>
              </a:ext>
            </a:extLst>
          </p:cNvPr>
          <p:cNvSpPr txBox="1"/>
          <p:nvPr/>
        </p:nvSpPr>
        <p:spPr>
          <a:xfrm>
            <a:off x="404768" y="324424"/>
            <a:ext cx="100730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{'a': '</a:t>
            </a:r>
            <a:r>
              <a:rPr lang="fr-FR" sz="5400" dirty="0">
                <a:solidFill>
                  <a:srgbClr val="FF0000"/>
                </a:solidFill>
              </a:rPr>
              <a:t>00</a:t>
            </a:r>
            <a:r>
              <a:rPr lang="fr-FR" sz="5400" dirty="0"/>
              <a:t>', 'l': '</a:t>
            </a:r>
            <a:r>
              <a:rPr lang="fr-FR" sz="5400" dirty="0">
                <a:solidFill>
                  <a:srgbClr val="FF0000"/>
                </a:solidFill>
              </a:rPr>
              <a:t>01</a:t>
            </a:r>
            <a:r>
              <a:rPr lang="fr-FR" sz="5400" dirty="0"/>
              <a:t>', 'r': '</a:t>
            </a:r>
            <a:r>
              <a:rPr lang="fr-FR" sz="5400" dirty="0">
                <a:solidFill>
                  <a:srgbClr val="FF0000"/>
                </a:solidFill>
              </a:rPr>
              <a:t>10</a:t>
            </a:r>
            <a:r>
              <a:rPr lang="fr-FR" sz="5400" dirty="0"/>
              <a:t>', 't': '</a:t>
            </a:r>
            <a:r>
              <a:rPr lang="fr-FR" sz="5400" dirty="0">
                <a:solidFill>
                  <a:srgbClr val="FF0000"/>
                </a:solidFill>
              </a:rPr>
              <a:t>11</a:t>
            </a:r>
            <a:r>
              <a:rPr lang="fr-FR" sz="5400" dirty="0"/>
              <a:t>'}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FA4D655-AC60-4CA6-A19F-594BB990CD05}"/>
              </a:ext>
            </a:extLst>
          </p:cNvPr>
          <p:cNvSpPr txBox="1"/>
          <p:nvPr/>
        </p:nvSpPr>
        <p:spPr>
          <a:xfrm>
            <a:off x="3500150" y="3893304"/>
            <a:ext cx="90233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'</a:t>
            </a:r>
            <a:r>
              <a:rPr lang="fr-FR" sz="5400" dirty="0">
                <a:solidFill>
                  <a:srgbClr val="FF0000"/>
                </a:solidFill>
              </a:rPr>
              <a:t>1110000100010001000100</a:t>
            </a:r>
            <a:r>
              <a:rPr lang="fr-FR" sz="5400" dirty="0"/>
              <a:t>'</a:t>
            </a:r>
          </a:p>
        </p:txBody>
      </p:sp>
      <p:sp>
        <p:nvSpPr>
          <p:cNvPr id="8" name="Flèche : bas 7">
            <a:extLst>
              <a:ext uri="{FF2B5EF4-FFF2-40B4-BE49-F238E27FC236}">
                <a16:creationId xmlns:a16="http://schemas.microsoft.com/office/drawing/2014/main" id="{0C6BCDAC-7275-4C1A-B004-BDDB8A6E8152}"/>
              </a:ext>
            </a:extLst>
          </p:cNvPr>
          <p:cNvSpPr/>
          <p:nvPr/>
        </p:nvSpPr>
        <p:spPr>
          <a:xfrm>
            <a:off x="7473893" y="2417866"/>
            <a:ext cx="620785" cy="1122312"/>
          </a:xfrm>
          <a:prstGeom prst="down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9FE9E68-6F73-461D-8657-F8431BC17169}"/>
              </a:ext>
            </a:extLst>
          </p:cNvPr>
          <p:cNvSpPr txBox="1"/>
          <p:nvPr/>
        </p:nvSpPr>
        <p:spPr>
          <a:xfrm>
            <a:off x="8623184" y="2417866"/>
            <a:ext cx="331155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>
                <a:solidFill>
                  <a:srgbClr val="7030A0"/>
                </a:solidFill>
              </a:rPr>
              <a:t>codage</a:t>
            </a:r>
          </a:p>
        </p:txBody>
      </p:sp>
    </p:spTree>
    <p:extLst>
      <p:ext uri="{BB962C8B-B14F-4D97-AF65-F5344CB8AC3E}">
        <p14:creationId xmlns:p14="http://schemas.microsoft.com/office/powerpoint/2010/main" val="29770841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848E7C4-57A2-49B2-A855-BBD2F32D593F}"/>
              </a:ext>
            </a:extLst>
          </p:cNvPr>
          <p:cNvSpPr txBox="1"/>
          <p:nvPr/>
        </p:nvSpPr>
        <p:spPr>
          <a:xfrm>
            <a:off x="6096000" y="1371145"/>
            <a:ext cx="383167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'</a:t>
            </a:r>
            <a:r>
              <a:rPr lang="fr-FR" sz="5400" dirty="0" err="1"/>
              <a:t>tralalalala</a:t>
            </a:r>
            <a:r>
              <a:rPr lang="fr-FR" sz="5400" dirty="0"/>
              <a:t>'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CB6B2AA-F7BE-4E5A-BCFE-BA802AAEE9BC}"/>
              </a:ext>
            </a:extLst>
          </p:cNvPr>
          <p:cNvSpPr txBox="1"/>
          <p:nvPr/>
        </p:nvSpPr>
        <p:spPr>
          <a:xfrm>
            <a:off x="4557320" y="5133954"/>
            <a:ext cx="805902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'</a:t>
            </a:r>
            <a:r>
              <a:rPr lang="fr-FR" sz="5400" dirty="0">
                <a:solidFill>
                  <a:srgbClr val="0070C0"/>
                </a:solidFill>
              </a:rPr>
              <a:t>1011000110110110110</a:t>
            </a:r>
            <a:r>
              <a:rPr lang="fr-FR" sz="5400" dirty="0"/>
              <a:t>'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B7A6795-7D55-40B9-BB83-052C9DECA00B}"/>
              </a:ext>
            </a:extLst>
          </p:cNvPr>
          <p:cNvSpPr txBox="1"/>
          <p:nvPr/>
        </p:nvSpPr>
        <p:spPr>
          <a:xfrm>
            <a:off x="404768" y="324424"/>
            <a:ext cx="100730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{'a': '</a:t>
            </a:r>
            <a:r>
              <a:rPr lang="fr-FR" sz="5400" dirty="0">
                <a:solidFill>
                  <a:srgbClr val="FF0000"/>
                </a:solidFill>
              </a:rPr>
              <a:t>00</a:t>
            </a:r>
            <a:r>
              <a:rPr lang="fr-FR" sz="5400" dirty="0"/>
              <a:t>', 'l': '</a:t>
            </a:r>
            <a:r>
              <a:rPr lang="fr-FR" sz="5400" dirty="0">
                <a:solidFill>
                  <a:srgbClr val="FF0000"/>
                </a:solidFill>
              </a:rPr>
              <a:t>01</a:t>
            </a:r>
            <a:r>
              <a:rPr lang="fr-FR" sz="5400" dirty="0"/>
              <a:t>', 'r': '</a:t>
            </a:r>
            <a:r>
              <a:rPr lang="fr-FR" sz="5400" dirty="0">
                <a:solidFill>
                  <a:srgbClr val="FF0000"/>
                </a:solidFill>
              </a:rPr>
              <a:t>10</a:t>
            </a:r>
            <a:r>
              <a:rPr lang="fr-FR" sz="5400" dirty="0"/>
              <a:t>', 't': '</a:t>
            </a:r>
            <a:r>
              <a:rPr lang="fr-FR" sz="5400" dirty="0">
                <a:solidFill>
                  <a:srgbClr val="FF0000"/>
                </a:solidFill>
              </a:rPr>
              <a:t>11</a:t>
            </a:r>
            <a:r>
              <a:rPr lang="fr-FR" sz="5400" dirty="0"/>
              <a:t>'}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FA4D655-AC60-4CA6-A19F-594BB990CD05}"/>
              </a:ext>
            </a:extLst>
          </p:cNvPr>
          <p:cNvSpPr txBox="1"/>
          <p:nvPr/>
        </p:nvSpPr>
        <p:spPr>
          <a:xfrm>
            <a:off x="3500150" y="3893304"/>
            <a:ext cx="90233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'</a:t>
            </a:r>
            <a:r>
              <a:rPr lang="fr-FR" sz="5400" dirty="0">
                <a:solidFill>
                  <a:srgbClr val="FF0000"/>
                </a:solidFill>
              </a:rPr>
              <a:t>1110000100010001000100</a:t>
            </a:r>
            <a:r>
              <a:rPr lang="fr-FR" sz="5400" dirty="0"/>
              <a:t>'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5F5C562-D8FF-423D-9BD9-07AA88D19AC0}"/>
              </a:ext>
            </a:extLst>
          </p:cNvPr>
          <p:cNvSpPr txBox="1"/>
          <p:nvPr/>
        </p:nvSpPr>
        <p:spPr>
          <a:xfrm>
            <a:off x="725647" y="5169760"/>
            <a:ext cx="383167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i="1" dirty="0" err="1">
                <a:solidFill>
                  <a:srgbClr val="0070C0"/>
                </a:solidFill>
              </a:rPr>
              <a:t>Huffman</a:t>
            </a:r>
            <a:r>
              <a:rPr lang="fr-FR" sz="5400" i="1" dirty="0">
                <a:solidFill>
                  <a:srgbClr val="0070C0"/>
                </a:solidFill>
              </a:rPr>
              <a:t> :</a:t>
            </a:r>
          </a:p>
        </p:txBody>
      </p:sp>
      <p:sp>
        <p:nvSpPr>
          <p:cNvPr id="9" name="Flèche : bas 8">
            <a:extLst>
              <a:ext uri="{FF2B5EF4-FFF2-40B4-BE49-F238E27FC236}">
                <a16:creationId xmlns:a16="http://schemas.microsoft.com/office/drawing/2014/main" id="{7C1C4D56-4AC3-4B3C-B766-DD22F305A68C}"/>
              </a:ext>
            </a:extLst>
          </p:cNvPr>
          <p:cNvSpPr/>
          <p:nvPr/>
        </p:nvSpPr>
        <p:spPr>
          <a:xfrm>
            <a:off x="7543827" y="2403540"/>
            <a:ext cx="620785" cy="1122312"/>
          </a:xfrm>
          <a:prstGeom prst="down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6BDC21B-0C24-4ECF-86A8-03B9A1A5424C}"/>
              </a:ext>
            </a:extLst>
          </p:cNvPr>
          <p:cNvSpPr txBox="1"/>
          <p:nvPr/>
        </p:nvSpPr>
        <p:spPr>
          <a:xfrm>
            <a:off x="8623184" y="2417866"/>
            <a:ext cx="331155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>
                <a:solidFill>
                  <a:srgbClr val="7030A0"/>
                </a:solidFill>
              </a:rPr>
              <a:t>codage</a:t>
            </a:r>
          </a:p>
        </p:txBody>
      </p:sp>
    </p:spTree>
    <p:extLst>
      <p:ext uri="{BB962C8B-B14F-4D97-AF65-F5344CB8AC3E}">
        <p14:creationId xmlns:p14="http://schemas.microsoft.com/office/powerpoint/2010/main" val="4852600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CB6B2AA-F7BE-4E5A-BCFE-BA802AAEE9BC}"/>
              </a:ext>
            </a:extLst>
          </p:cNvPr>
          <p:cNvSpPr txBox="1"/>
          <p:nvPr/>
        </p:nvSpPr>
        <p:spPr>
          <a:xfrm>
            <a:off x="355297" y="3253880"/>
            <a:ext cx="1090805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'</a:t>
            </a:r>
            <a:r>
              <a:rPr lang="fr-FR" sz="5400" dirty="0">
                <a:solidFill>
                  <a:srgbClr val="0070C0"/>
                </a:solidFill>
              </a:rPr>
              <a:t>1011000110110110110</a:t>
            </a:r>
            <a:r>
              <a:rPr lang="fr-FR" sz="5400" dirty="0"/>
              <a:t>’ : </a:t>
            </a:r>
            <a:r>
              <a:rPr lang="fr-FR" sz="5400" dirty="0">
                <a:solidFill>
                  <a:srgbClr val="0070C0"/>
                </a:solidFill>
              </a:rPr>
              <a:t>19</a:t>
            </a:r>
            <a:r>
              <a:rPr lang="fr-FR" sz="5400" dirty="0"/>
              <a:t> bits (pour 11 caractères)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FA4D655-AC60-4CA6-A19F-594BB990CD05}"/>
              </a:ext>
            </a:extLst>
          </p:cNvPr>
          <p:cNvSpPr txBox="1"/>
          <p:nvPr/>
        </p:nvSpPr>
        <p:spPr>
          <a:xfrm>
            <a:off x="355298" y="543353"/>
            <a:ext cx="1079696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'</a:t>
            </a:r>
            <a:r>
              <a:rPr lang="fr-FR" sz="5400" dirty="0">
                <a:solidFill>
                  <a:srgbClr val="FF0000"/>
                </a:solidFill>
              </a:rPr>
              <a:t>1110000100010001000100</a:t>
            </a:r>
            <a:r>
              <a:rPr lang="fr-FR" sz="5400" dirty="0"/>
              <a:t>’ : </a:t>
            </a:r>
            <a:r>
              <a:rPr lang="fr-FR" sz="5400" dirty="0">
                <a:solidFill>
                  <a:srgbClr val="FF0000"/>
                </a:solidFill>
              </a:rPr>
              <a:t>22</a:t>
            </a:r>
            <a:r>
              <a:rPr lang="fr-FR" sz="5400" dirty="0"/>
              <a:t> bits (pour 11 caractères)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5F5C562-D8FF-423D-9BD9-07AA88D19AC0}"/>
              </a:ext>
            </a:extLst>
          </p:cNvPr>
          <p:cNvSpPr txBox="1"/>
          <p:nvPr/>
        </p:nvSpPr>
        <p:spPr>
          <a:xfrm>
            <a:off x="503456" y="2416008"/>
            <a:ext cx="383167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i="1" dirty="0" err="1">
                <a:solidFill>
                  <a:srgbClr val="0070C0"/>
                </a:solidFill>
              </a:rPr>
              <a:t>Huffman</a:t>
            </a:r>
            <a:r>
              <a:rPr lang="fr-FR" sz="5400" i="1" dirty="0">
                <a:solidFill>
                  <a:srgbClr val="0070C0"/>
                </a:solidFill>
              </a:rPr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35021302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CB6B2AA-F7BE-4E5A-BCFE-BA802AAEE9BC}"/>
              </a:ext>
            </a:extLst>
          </p:cNvPr>
          <p:cNvSpPr txBox="1"/>
          <p:nvPr/>
        </p:nvSpPr>
        <p:spPr>
          <a:xfrm>
            <a:off x="244203" y="2245477"/>
            <a:ext cx="1090805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'</a:t>
            </a:r>
            <a:r>
              <a:rPr lang="fr-FR" sz="5400" dirty="0">
                <a:solidFill>
                  <a:srgbClr val="0070C0"/>
                </a:solidFill>
              </a:rPr>
              <a:t>1011000110110110110</a:t>
            </a:r>
            <a:r>
              <a:rPr lang="fr-FR" sz="5400" dirty="0"/>
              <a:t>’ : </a:t>
            </a:r>
            <a:r>
              <a:rPr lang="fr-FR" sz="5400" dirty="0">
                <a:solidFill>
                  <a:srgbClr val="0070C0"/>
                </a:solidFill>
              </a:rPr>
              <a:t>19</a:t>
            </a:r>
            <a:r>
              <a:rPr lang="fr-FR" sz="5400" dirty="0"/>
              <a:t> bits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FA4D655-AC60-4CA6-A19F-594BB990CD05}"/>
              </a:ext>
            </a:extLst>
          </p:cNvPr>
          <p:cNvSpPr txBox="1"/>
          <p:nvPr/>
        </p:nvSpPr>
        <p:spPr>
          <a:xfrm>
            <a:off x="355298" y="543353"/>
            <a:ext cx="1079696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'</a:t>
            </a:r>
            <a:r>
              <a:rPr lang="fr-FR" sz="5400" dirty="0">
                <a:solidFill>
                  <a:srgbClr val="FF0000"/>
                </a:solidFill>
              </a:rPr>
              <a:t>1110000100010001000100</a:t>
            </a:r>
            <a:r>
              <a:rPr lang="fr-FR" sz="5400" dirty="0"/>
              <a:t>’ : </a:t>
            </a:r>
            <a:r>
              <a:rPr lang="fr-FR" sz="5400" dirty="0">
                <a:solidFill>
                  <a:srgbClr val="FF0000"/>
                </a:solidFill>
              </a:rPr>
              <a:t>22</a:t>
            </a:r>
            <a:r>
              <a:rPr lang="fr-FR" sz="5400" dirty="0"/>
              <a:t> bits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5F5C562-D8FF-423D-9BD9-07AA88D19AC0}"/>
              </a:ext>
            </a:extLst>
          </p:cNvPr>
          <p:cNvSpPr txBox="1"/>
          <p:nvPr/>
        </p:nvSpPr>
        <p:spPr>
          <a:xfrm>
            <a:off x="469273" y="1466683"/>
            <a:ext cx="383167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i="1" dirty="0" err="1">
                <a:solidFill>
                  <a:srgbClr val="0070C0"/>
                </a:solidFill>
              </a:rPr>
              <a:t>Huffman</a:t>
            </a:r>
            <a:r>
              <a:rPr lang="fr-FR" sz="5400" i="1" dirty="0">
                <a:solidFill>
                  <a:srgbClr val="0070C0"/>
                </a:solidFill>
              </a:rPr>
              <a:t> :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61BBE9B-1581-4571-A8B1-5786BEAC1FDF}"/>
              </a:ext>
            </a:extLst>
          </p:cNvPr>
          <p:cNvSpPr txBox="1"/>
          <p:nvPr/>
        </p:nvSpPr>
        <p:spPr>
          <a:xfrm>
            <a:off x="469273" y="3429000"/>
            <a:ext cx="1090805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Taux de compression : </a:t>
            </a:r>
          </a:p>
          <a:p>
            <a:r>
              <a:rPr lang="fr-FR" sz="5400" dirty="0"/>
              <a:t>                 </a:t>
            </a:r>
            <a:r>
              <a:rPr lang="fr-FR" sz="5400" dirty="0">
                <a:solidFill>
                  <a:srgbClr val="0070C0"/>
                </a:solidFill>
              </a:rPr>
              <a:t>19</a:t>
            </a:r>
            <a:r>
              <a:rPr lang="fr-FR" sz="5400" dirty="0"/>
              <a:t>/</a:t>
            </a:r>
            <a:r>
              <a:rPr lang="fr-FR" sz="5400" dirty="0">
                <a:solidFill>
                  <a:srgbClr val="FF0000"/>
                </a:solidFill>
              </a:rPr>
              <a:t>22</a:t>
            </a:r>
            <a:r>
              <a:rPr lang="fr-FR" sz="5400" dirty="0"/>
              <a:t> x 100 = 86%</a:t>
            </a:r>
          </a:p>
        </p:txBody>
      </p:sp>
    </p:spTree>
    <p:extLst>
      <p:ext uri="{BB962C8B-B14F-4D97-AF65-F5344CB8AC3E}">
        <p14:creationId xmlns:p14="http://schemas.microsoft.com/office/powerpoint/2010/main" val="28840920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61FCCC-4943-426F-8B56-1AD21793A3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i="1" dirty="0">
                <a:solidFill>
                  <a:schemeClr val="accent2"/>
                </a:solidFill>
              </a:rPr>
              <a:t>Décodage</a:t>
            </a:r>
          </a:p>
        </p:txBody>
      </p:sp>
    </p:spTree>
    <p:extLst>
      <p:ext uri="{BB962C8B-B14F-4D97-AF65-F5344CB8AC3E}">
        <p14:creationId xmlns:p14="http://schemas.microsoft.com/office/powerpoint/2010/main" val="34308338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991AAA33-13D7-4EFA-9C96-2F1413380450}"/>
              </a:ext>
            </a:extLst>
          </p:cNvPr>
          <p:cNvSpPr txBox="1"/>
          <p:nvPr/>
        </p:nvSpPr>
        <p:spPr>
          <a:xfrm>
            <a:off x="2574696" y="1416533"/>
            <a:ext cx="805902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'</a:t>
            </a:r>
            <a:r>
              <a:rPr lang="fr-FR" sz="5400" dirty="0">
                <a:solidFill>
                  <a:srgbClr val="0070C0"/>
                </a:solidFill>
              </a:rPr>
              <a:t>1011000110110110110</a:t>
            </a:r>
            <a:r>
              <a:rPr lang="fr-FR" sz="5400" dirty="0"/>
              <a:t>'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2D48EA8-C16D-458C-A252-07643C99F7AE}"/>
              </a:ext>
            </a:extLst>
          </p:cNvPr>
          <p:cNvSpPr txBox="1"/>
          <p:nvPr/>
        </p:nvSpPr>
        <p:spPr>
          <a:xfrm>
            <a:off x="5476613" y="2566532"/>
            <a:ext cx="12387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>
                <a:solidFill>
                  <a:schemeClr val="accent2"/>
                </a:solidFill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2717650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848E7C4-57A2-49B2-A855-BBD2F32D593F}"/>
              </a:ext>
            </a:extLst>
          </p:cNvPr>
          <p:cNvSpPr txBox="1"/>
          <p:nvPr/>
        </p:nvSpPr>
        <p:spPr>
          <a:xfrm>
            <a:off x="6096000" y="1371145"/>
            <a:ext cx="383167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'</a:t>
            </a:r>
            <a:r>
              <a:rPr lang="fr-FR" sz="5400" dirty="0" err="1"/>
              <a:t>tralalalala</a:t>
            </a:r>
            <a:r>
              <a:rPr lang="fr-FR" sz="5400" dirty="0"/>
              <a:t>'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B7A6795-7D55-40B9-BB83-052C9DECA00B}"/>
              </a:ext>
            </a:extLst>
          </p:cNvPr>
          <p:cNvSpPr txBox="1"/>
          <p:nvPr/>
        </p:nvSpPr>
        <p:spPr>
          <a:xfrm>
            <a:off x="404768" y="324424"/>
            <a:ext cx="100730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{'a': '</a:t>
            </a:r>
            <a:r>
              <a:rPr lang="fr-FR" sz="5400" dirty="0">
                <a:solidFill>
                  <a:srgbClr val="FF0000"/>
                </a:solidFill>
              </a:rPr>
              <a:t>00</a:t>
            </a:r>
            <a:r>
              <a:rPr lang="fr-FR" sz="5400" dirty="0"/>
              <a:t>', 'l': '</a:t>
            </a:r>
            <a:r>
              <a:rPr lang="fr-FR" sz="5400" dirty="0">
                <a:solidFill>
                  <a:srgbClr val="FF0000"/>
                </a:solidFill>
              </a:rPr>
              <a:t>01</a:t>
            </a:r>
            <a:r>
              <a:rPr lang="fr-FR" sz="5400" dirty="0"/>
              <a:t>', 'r': '</a:t>
            </a:r>
            <a:r>
              <a:rPr lang="fr-FR" sz="5400" dirty="0">
                <a:solidFill>
                  <a:srgbClr val="FF0000"/>
                </a:solidFill>
              </a:rPr>
              <a:t>10</a:t>
            </a:r>
            <a:r>
              <a:rPr lang="fr-FR" sz="5400" dirty="0"/>
              <a:t>', 't': '</a:t>
            </a:r>
            <a:r>
              <a:rPr lang="fr-FR" sz="5400" dirty="0">
                <a:solidFill>
                  <a:srgbClr val="FF0000"/>
                </a:solidFill>
              </a:rPr>
              <a:t>11</a:t>
            </a:r>
            <a:r>
              <a:rPr lang="fr-FR" sz="5400" dirty="0"/>
              <a:t>'}</a:t>
            </a:r>
          </a:p>
        </p:txBody>
      </p:sp>
      <p:sp>
        <p:nvSpPr>
          <p:cNvPr id="6" name="Flèche : bas 5">
            <a:extLst>
              <a:ext uri="{FF2B5EF4-FFF2-40B4-BE49-F238E27FC236}">
                <a16:creationId xmlns:a16="http://schemas.microsoft.com/office/drawing/2014/main" id="{34218220-077B-4B62-AA7B-744617534585}"/>
              </a:ext>
            </a:extLst>
          </p:cNvPr>
          <p:cNvSpPr/>
          <p:nvPr/>
        </p:nvSpPr>
        <p:spPr>
          <a:xfrm>
            <a:off x="7574560" y="2537624"/>
            <a:ext cx="620785" cy="1122312"/>
          </a:xfrm>
          <a:prstGeom prst="down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C19DE58-3A47-4471-87C8-E0D82ADFE198}"/>
              </a:ext>
            </a:extLst>
          </p:cNvPr>
          <p:cNvSpPr txBox="1"/>
          <p:nvPr/>
        </p:nvSpPr>
        <p:spPr>
          <a:xfrm>
            <a:off x="8623184" y="2417866"/>
            <a:ext cx="331155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>
                <a:solidFill>
                  <a:srgbClr val="7030A0"/>
                </a:solidFill>
              </a:rPr>
              <a:t>codage</a:t>
            </a:r>
          </a:p>
        </p:txBody>
      </p:sp>
    </p:spTree>
    <p:extLst>
      <p:ext uri="{BB962C8B-B14F-4D97-AF65-F5344CB8AC3E}">
        <p14:creationId xmlns:p14="http://schemas.microsoft.com/office/powerpoint/2010/main" val="34070162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991AAA33-13D7-4EFA-9C96-2F1413380450}"/>
              </a:ext>
            </a:extLst>
          </p:cNvPr>
          <p:cNvSpPr txBox="1"/>
          <p:nvPr/>
        </p:nvSpPr>
        <p:spPr>
          <a:xfrm>
            <a:off x="2574696" y="1416533"/>
            <a:ext cx="805902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'</a:t>
            </a:r>
            <a:r>
              <a:rPr lang="fr-FR" sz="5400" dirty="0">
                <a:solidFill>
                  <a:srgbClr val="0070C0"/>
                </a:solidFill>
              </a:rPr>
              <a:t>1011000110110110110</a:t>
            </a:r>
            <a:r>
              <a:rPr lang="fr-FR" sz="5400" dirty="0"/>
              <a:t>'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2D48EA8-C16D-458C-A252-07643C99F7AE}"/>
              </a:ext>
            </a:extLst>
          </p:cNvPr>
          <p:cNvSpPr txBox="1"/>
          <p:nvPr/>
        </p:nvSpPr>
        <p:spPr>
          <a:xfrm>
            <a:off x="5476613" y="2566532"/>
            <a:ext cx="12387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>
                <a:solidFill>
                  <a:schemeClr val="accent2"/>
                </a:solidFill>
              </a:rPr>
              <a:t>???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C5A87BD-386D-44DB-90F1-2282A54C66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683" y="2566532"/>
            <a:ext cx="4324350" cy="3209925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30447073-16D1-47D8-B698-A321A0D94D16}"/>
              </a:ext>
            </a:extLst>
          </p:cNvPr>
          <p:cNvSpPr txBox="1"/>
          <p:nvPr/>
        </p:nvSpPr>
        <p:spPr>
          <a:xfrm>
            <a:off x="3641929" y="382864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A20E700-5FBE-4362-9EC2-29993028785A}"/>
              </a:ext>
            </a:extLst>
          </p:cNvPr>
          <p:cNvSpPr txBox="1"/>
          <p:nvPr/>
        </p:nvSpPr>
        <p:spPr>
          <a:xfrm>
            <a:off x="1930866" y="295758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4F07335-9B43-434E-9663-A7189EE65EDD}"/>
              </a:ext>
            </a:extLst>
          </p:cNvPr>
          <p:cNvSpPr txBox="1"/>
          <p:nvPr/>
        </p:nvSpPr>
        <p:spPr>
          <a:xfrm>
            <a:off x="3023779" y="464377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E13DFFCE-7553-4E78-830B-26DA3CC4438F}"/>
              </a:ext>
            </a:extLst>
          </p:cNvPr>
          <p:cNvSpPr txBox="1"/>
          <p:nvPr/>
        </p:nvSpPr>
        <p:spPr>
          <a:xfrm>
            <a:off x="3733101" y="464377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5B36C34A-AB70-4FE5-9F7A-709528CB8DA6}"/>
              </a:ext>
            </a:extLst>
          </p:cNvPr>
          <p:cNvSpPr txBox="1"/>
          <p:nvPr/>
        </p:nvSpPr>
        <p:spPr>
          <a:xfrm>
            <a:off x="3641929" y="295758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33ECEED-3DA6-4689-B414-EF7F783FFD93}"/>
              </a:ext>
            </a:extLst>
          </p:cNvPr>
          <p:cNvSpPr txBox="1"/>
          <p:nvPr/>
        </p:nvSpPr>
        <p:spPr>
          <a:xfrm>
            <a:off x="4498981" y="380920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08FE3339-AE0B-4851-9B8E-18F378559CBF}"/>
              </a:ext>
            </a:extLst>
          </p:cNvPr>
          <p:cNvSpPr txBox="1"/>
          <p:nvPr/>
        </p:nvSpPr>
        <p:spPr>
          <a:xfrm>
            <a:off x="4498981" y="560202"/>
            <a:ext cx="41273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i="1" dirty="0" err="1">
                <a:solidFill>
                  <a:schemeClr val="accent2"/>
                </a:solidFill>
              </a:rPr>
              <a:t>parsage</a:t>
            </a:r>
            <a:endParaRPr lang="fr-FR" sz="5400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16494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991AAA33-13D7-4EFA-9C96-2F1413380450}"/>
              </a:ext>
            </a:extLst>
          </p:cNvPr>
          <p:cNvSpPr txBox="1"/>
          <p:nvPr/>
        </p:nvSpPr>
        <p:spPr>
          <a:xfrm>
            <a:off x="2574696" y="1416533"/>
            <a:ext cx="805902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'</a:t>
            </a:r>
            <a:r>
              <a:rPr lang="fr-FR" sz="5400" dirty="0">
                <a:solidFill>
                  <a:srgbClr val="0070C0"/>
                </a:solidFill>
              </a:rPr>
              <a:t>1011000110110110110</a:t>
            </a:r>
            <a:r>
              <a:rPr lang="fr-FR" sz="5400" dirty="0"/>
              <a:t>'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C5A87BD-386D-44DB-90F1-2282A54C66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683" y="2566532"/>
            <a:ext cx="4324350" cy="3209925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30447073-16D1-47D8-B698-A321A0D94D16}"/>
              </a:ext>
            </a:extLst>
          </p:cNvPr>
          <p:cNvSpPr txBox="1"/>
          <p:nvPr/>
        </p:nvSpPr>
        <p:spPr>
          <a:xfrm>
            <a:off x="3641929" y="382864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A20E700-5FBE-4362-9EC2-29993028785A}"/>
              </a:ext>
            </a:extLst>
          </p:cNvPr>
          <p:cNvSpPr txBox="1"/>
          <p:nvPr/>
        </p:nvSpPr>
        <p:spPr>
          <a:xfrm>
            <a:off x="1930866" y="295758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4F07335-9B43-434E-9663-A7189EE65EDD}"/>
              </a:ext>
            </a:extLst>
          </p:cNvPr>
          <p:cNvSpPr txBox="1"/>
          <p:nvPr/>
        </p:nvSpPr>
        <p:spPr>
          <a:xfrm>
            <a:off x="3023779" y="464377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E13DFFCE-7553-4E78-830B-26DA3CC4438F}"/>
              </a:ext>
            </a:extLst>
          </p:cNvPr>
          <p:cNvSpPr txBox="1"/>
          <p:nvPr/>
        </p:nvSpPr>
        <p:spPr>
          <a:xfrm>
            <a:off x="3733101" y="464377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5B36C34A-AB70-4FE5-9F7A-709528CB8DA6}"/>
              </a:ext>
            </a:extLst>
          </p:cNvPr>
          <p:cNvSpPr txBox="1"/>
          <p:nvPr/>
        </p:nvSpPr>
        <p:spPr>
          <a:xfrm>
            <a:off x="3641929" y="295758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33ECEED-3DA6-4689-B414-EF7F783FFD93}"/>
              </a:ext>
            </a:extLst>
          </p:cNvPr>
          <p:cNvSpPr txBox="1"/>
          <p:nvPr/>
        </p:nvSpPr>
        <p:spPr>
          <a:xfrm>
            <a:off x="4498981" y="380920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2" name="Flèche : bas 1">
            <a:extLst>
              <a:ext uri="{FF2B5EF4-FFF2-40B4-BE49-F238E27FC236}">
                <a16:creationId xmlns:a16="http://schemas.microsoft.com/office/drawing/2014/main" id="{FBF7AD41-C85F-45ED-815D-A2C4DA857A6F}"/>
              </a:ext>
            </a:extLst>
          </p:cNvPr>
          <p:cNvSpPr/>
          <p:nvPr/>
        </p:nvSpPr>
        <p:spPr>
          <a:xfrm>
            <a:off x="6647304" y="2607679"/>
            <a:ext cx="802081" cy="1451795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CFA6985-271F-4946-94F4-6806F6427B04}"/>
              </a:ext>
            </a:extLst>
          </p:cNvPr>
          <p:cNvSpPr txBox="1"/>
          <p:nvPr/>
        </p:nvSpPr>
        <p:spPr>
          <a:xfrm>
            <a:off x="5692351" y="4270868"/>
            <a:ext cx="331155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'</a:t>
            </a:r>
            <a:r>
              <a:rPr lang="fr-FR" sz="5400" dirty="0" err="1"/>
              <a:t>tralalalala</a:t>
            </a:r>
            <a:r>
              <a:rPr lang="fr-FR" sz="5400" dirty="0"/>
              <a:t>'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8FD3F0C2-97EA-4DAE-8630-CFD8258D60C2}"/>
              </a:ext>
            </a:extLst>
          </p:cNvPr>
          <p:cNvSpPr txBox="1"/>
          <p:nvPr/>
        </p:nvSpPr>
        <p:spPr>
          <a:xfrm>
            <a:off x="7449385" y="2780176"/>
            <a:ext cx="331155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>
                <a:solidFill>
                  <a:schemeClr val="accent2"/>
                </a:solidFill>
              </a:rPr>
              <a:t>décodage</a:t>
            </a:r>
          </a:p>
        </p:txBody>
      </p:sp>
    </p:spTree>
    <p:extLst>
      <p:ext uri="{BB962C8B-B14F-4D97-AF65-F5344CB8AC3E}">
        <p14:creationId xmlns:p14="http://schemas.microsoft.com/office/powerpoint/2010/main" val="4233883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848E7C4-57A2-49B2-A855-BBD2F32D593F}"/>
              </a:ext>
            </a:extLst>
          </p:cNvPr>
          <p:cNvSpPr txBox="1"/>
          <p:nvPr/>
        </p:nvSpPr>
        <p:spPr>
          <a:xfrm>
            <a:off x="6096000" y="1371145"/>
            <a:ext cx="383167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'</a:t>
            </a:r>
            <a:r>
              <a:rPr lang="fr-FR" sz="5400" dirty="0" err="1"/>
              <a:t>tralalalala</a:t>
            </a:r>
            <a:r>
              <a:rPr lang="fr-FR" sz="5400" dirty="0"/>
              <a:t>'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B7A6795-7D55-40B9-BB83-052C9DECA00B}"/>
              </a:ext>
            </a:extLst>
          </p:cNvPr>
          <p:cNvSpPr txBox="1"/>
          <p:nvPr/>
        </p:nvSpPr>
        <p:spPr>
          <a:xfrm>
            <a:off x="404768" y="324424"/>
            <a:ext cx="100730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{'a': '</a:t>
            </a:r>
            <a:r>
              <a:rPr lang="fr-FR" sz="5400" dirty="0">
                <a:solidFill>
                  <a:srgbClr val="FF0000"/>
                </a:solidFill>
              </a:rPr>
              <a:t>00</a:t>
            </a:r>
            <a:r>
              <a:rPr lang="fr-FR" sz="5400" dirty="0"/>
              <a:t>', 'l': '</a:t>
            </a:r>
            <a:r>
              <a:rPr lang="fr-FR" sz="5400" dirty="0">
                <a:solidFill>
                  <a:srgbClr val="FF0000"/>
                </a:solidFill>
              </a:rPr>
              <a:t>01</a:t>
            </a:r>
            <a:r>
              <a:rPr lang="fr-FR" sz="5400" dirty="0"/>
              <a:t>', 'r': '</a:t>
            </a:r>
            <a:r>
              <a:rPr lang="fr-FR" sz="5400" dirty="0">
                <a:solidFill>
                  <a:srgbClr val="FF0000"/>
                </a:solidFill>
              </a:rPr>
              <a:t>10</a:t>
            </a:r>
            <a:r>
              <a:rPr lang="fr-FR" sz="5400" dirty="0"/>
              <a:t>', 't': '</a:t>
            </a:r>
            <a:r>
              <a:rPr lang="fr-FR" sz="5400" dirty="0">
                <a:solidFill>
                  <a:srgbClr val="FF0000"/>
                </a:solidFill>
              </a:rPr>
              <a:t>11</a:t>
            </a:r>
            <a:r>
              <a:rPr lang="fr-FR" sz="5400" dirty="0"/>
              <a:t>'}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FA4D655-AC60-4CA6-A19F-594BB990CD05}"/>
              </a:ext>
            </a:extLst>
          </p:cNvPr>
          <p:cNvSpPr txBox="1"/>
          <p:nvPr/>
        </p:nvSpPr>
        <p:spPr>
          <a:xfrm>
            <a:off x="3500150" y="3893304"/>
            <a:ext cx="90233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'</a:t>
            </a:r>
            <a:r>
              <a:rPr lang="fr-FR" sz="5400" dirty="0">
                <a:solidFill>
                  <a:srgbClr val="FF0000"/>
                </a:solidFill>
              </a:rPr>
              <a:t>1110000100010001000100</a:t>
            </a:r>
            <a:r>
              <a:rPr lang="fr-FR" sz="5400" dirty="0"/>
              <a:t>'</a:t>
            </a:r>
          </a:p>
        </p:txBody>
      </p:sp>
      <p:sp>
        <p:nvSpPr>
          <p:cNvPr id="8" name="Flèche : bas 7">
            <a:extLst>
              <a:ext uri="{FF2B5EF4-FFF2-40B4-BE49-F238E27FC236}">
                <a16:creationId xmlns:a16="http://schemas.microsoft.com/office/drawing/2014/main" id="{0C6BCDAC-7275-4C1A-B004-BDDB8A6E8152}"/>
              </a:ext>
            </a:extLst>
          </p:cNvPr>
          <p:cNvSpPr/>
          <p:nvPr/>
        </p:nvSpPr>
        <p:spPr>
          <a:xfrm>
            <a:off x="7473893" y="2417866"/>
            <a:ext cx="620785" cy="1122312"/>
          </a:xfrm>
          <a:prstGeom prst="down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9FE9E68-6F73-461D-8657-F8431BC17169}"/>
              </a:ext>
            </a:extLst>
          </p:cNvPr>
          <p:cNvSpPr txBox="1"/>
          <p:nvPr/>
        </p:nvSpPr>
        <p:spPr>
          <a:xfrm>
            <a:off x="8623184" y="2417866"/>
            <a:ext cx="331155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>
                <a:solidFill>
                  <a:srgbClr val="7030A0"/>
                </a:solidFill>
              </a:rPr>
              <a:t>codage</a:t>
            </a:r>
          </a:p>
        </p:txBody>
      </p:sp>
    </p:spTree>
    <p:extLst>
      <p:ext uri="{BB962C8B-B14F-4D97-AF65-F5344CB8AC3E}">
        <p14:creationId xmlns:p14="http://schemas.microsoft.com/office/powerpoint/2010/main" val="3926874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8F071D3-0267-481B-8D8A-6A76C4351B0B}"/>
              </a:ext>
            </a:extLst>
          </p:cNvPr>
          <p:cNvSpPr txBox="1"/>
          <p:nvPr/>
        </p:nvSpPr>
        <p:spPr>
          <a:xfrm>
            <a:off x="3047300" y="3246431"/>
            <a:ext cx="765705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{'t': 1, 'r': 1, 'a': 5, 'l': 4}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CAAC6BB-FE2E-412C-9458-A1CD45A22AD3}"/>
              </a:ext>
            </a:extLst>
          </p:cNvPr>
          <p:cNvSpPr txBox="1"/>
          <p:nvPr/>
        </p:nvSpPr>
        <p:spPr>
          <a:xfrm>
            <a:off x="4221758" y="1830090"/>
            <a:ext cx="765705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'</a:t>
            </a:r>
            <a:r>
              <a:rPr lang="fr-FR" sz="5400" dirty="0" err="1"/>
              <a:t>tralalalala</a:t>
            </a:r>
            <a:r>
              <a:rPr lang="fr-FR" sz="5400" dirty="0"/>
              <a:t>'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4D57F3D-8650-422E-A772-0A5C339D124B}"/>
              </a:ext>
            </a:extLst>
          </p:cNvPr>
          <p:cNvSpPr txBox="1"/>
          <p:nvPr/>
        </p:nvSpPr>
        <p:spPr>
          <a:xfrm>
            <a:off x="2453079" y="906760"/>
            <a:ext cx="765705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Dictionnaire d’</a:t>
            </a:r>
            <a:r>
              <a:rPr lang="fr-FR" sz="5400" dirty="0" err="1"/>
              <a:t>occurence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2847248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8F071D3-0267-481B-8D8A-6A76C4351B0B}"/>
              </a:ext>
            </a:extLst>
          </p:cNvPr>
          <p:cNvSpPr txBox="1"/>
          <p:nvPr/>
        </p:nvSpPr>
        <p:spPr>
          <a:xfrm>
            <a:off x="2166456" y="671011"/>
            <a:ext cx="765705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{'t': 1, 'r': 1, 'a': 5, 'l': 4}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4D57F3D-8650-422E-A772-0A5C339D124B}"/>
              </a:ext>
            </a:extLst>
          </p:cNvPr>
          <p:cNvSpPr txBox="1"/>
          <p:nvPr/>
        </p:nvSpPr>
        <p:spPr>
          <a:xfrm>
            <a:off x="1287009" y="2248999"/>
            <a:ext cx="765705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Création d’une </a:t>
            </a:r>
            <a:r>
              <a:rPr lang="fr-FR" sz="5400" i="1" dirty="0">
                <a:solidFill>
                  <a:srgbClr val="0070C0"/>
                </a:solidFill>
              </a:rPr>
              <a:t>forêt</a:t>
            </a:r>
          </a:p>
        </p:txBody>
      </p:sp>
      <p:sp>
        <p:nvSpPr>
          <p:cNvPr id="2" name="Flèche : bas 1">
            <a:extLst>
              <a:ext uri="{FF2B5EF4-FFF2-40B4-BE49-F238E27FC236}">
                <a16:creationId xmlns:a16="http://schemas.microsoft.com/office/drawing/2014/main" id="{8D72C11A-82D6-426C-BB5F-17D2329D34AA}"/>
              </a:ext>
            </a:extLst>
          </p:cNvPr>
          <p:cNvSpPr/>
          <p:nvPr/>
        </p:nvSpPr>
        <p:spPr>
          <a:xfrm>
            <a:off x="7101281" y="1828800"/>
            <a:ext cx="729842" cy="2030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9543406-96EB-4D6B-B881-1A5073C7143A}"/>
              </a:ext>
            </a:extLst>
          </p:cNvPr>
          <p:cNvSpPr txBox="1"/>
          <p:nvPr/>
        </p:nvSpPr>
        <p:spPr>
          <a:xfrm>
            <a:off x="2025241" y="4279135"/>
            <a:ext cx="831838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[       ,        ,         ,        ]</a:t>
            </a:r>
          </a:p>
        </p:txBody>
      </p:sp>
    </p:spTree>
    <p:extLst>
      <p:ext uri="{BB962C8B-B14F-4D97-AF65-F5344CB8AC3E}">
        <p14:creationId xmlns:p14="http://schemas.microsoft.com/office/powerpoint/2010/main" val="2394928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8F071D3-0267-481B-8D8A-6A76C4351B0B}"/>
              </a:ext>
            </a:extLst>
          </p:cNvPr>
          <p:cNvSpPr txBox="1"/>
          <p:nvPr/>
        </p:nvSpPr>
        <p:spPr>
          <a:xfrm>
            <a:off x="2166456" y="671011"/>
            <a:ext cx="765705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{'t': 1, 'r': 1, 'a': 5, 'l': 4}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4D57F3D-8650-422E-A772-0A5C339D124B}"/>
              </a:ext>
            </a:extLst>
          </p:cNvPr>
          <p:cNvSpPr txBox="1"/>
          <p:nvPr/>
        </p:nvSpPr>
        <p:spPr>
          <a:xfrm>
            <a:off x="1287009" y="2248999"/>
            <a:ext cx="765705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Création d’une </a:t>
            </a:r>
            <a:r>
              <a:rPr lang="fr-FR" sz="5400" i="1" dirty="0">
                <a:solidFill>
                  <a:srgbClr val="0070C0"/>
                </a:solidFill>
              </a:rPr>
              <a:t>forêt</a:t>
            </a:r>
          </a:p>
        </p:txBody>
      </p:sp>
      <p:sp>
        <p:nvSpPr>
          <p:cNvPr id="2" name="Flèche : bas 1">
            <a:extLst>
              <a:ext uri="{FF2B5EF4-FFF2-40B4-BE49-F238E27FC236}">
                <a16:creationId xmlns:a16="http://schemas.microsoft.com/office/drawing/2014/main" id="{8D72C11A-82D6-426C-BB5F-17D2329D34AA}"/>
              </a:ext>
            </a:extLst>
          </p:cNvPr>
          <p:cNvSpPr/>
          <p:nvPr/>
        </p:nvSpPr>
        <p:spPr>
          <a:xfrm>
            <a:off x="7101281" y="1828800"/>
            <a:ext cx="729842" cy="2030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9543406-96EB-4D6B-B881-1A5073C7143A}"/>
              </a:ext>
            </a:extLst>
          </p:cNvPr>
          <p:cNvSpPr txBox="1"/>
          <p:nvPr/>
        </p:nvSpPr>
        <p:spPr>
          <a:xfrm>
            <a:off x="2025241" y="4279135"/>
            <a:ext cx="831838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[       ,        ,         ,        ]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A5BE3E9-75AA-445C-A221-9014C422FEB7}"/>
              </a:ext>
            </a:extLst>
          </p:cNvPr>
          <p:cNvSpPr txBox="1"/>
          <p:nvPr/>
        </p:nvSpPr>
        <p:spPr>
          <a:xfrm>
            <a:off x="8390389" y="2054816"/>
            <a:ext cx="268067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solidFill>
                  <a:srgbClr val="0070C0"/>
                </a:solidFill>
              </a:rPr>
              <a:t>Nouvel arbre</a:t>
            </a:r>
          </a:p>
          <a:p>
            <a:r>
              <a:rPr lang="fr-FR" sz="3600" b="1" dirty="0">
                <a:solidFill>
                  <a:srgbClr val="0070C0"/>
                </a:solidFill>
              </a:rPr>
              <a:t>placé au bon</a:t>
            </a:r>
          </a:p>
          <a:p>
            <a:r>
              <a:rPr lang="fr-FR" sz="3600" b="1" dirty="0">
                <a:solidFill>
                  <a:srgbClr val="0070C0"/>
                </a:solidFill>
              </a:rPr>
              <a:t>    endroit</a:t>
            </a:r>
          </a:p>
        </p:txBody>
      </p:sp>
    </p:spTree>
    <p:extLst>
      <p:ext uri="{BB962C8B-B14F-4D97-AF65-F5344CB8AC3E}">
        <p14:creationId xmlns:p14="http://schemas.microsoft.com/office/powerpoint/2010/main" val="3095768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E2DA0B45-B460-4B52-B8F1-67CE0212F1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4385" y="1535328"/>
            <a:ext cx="2424551" cy="237006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71701239-88E0-474D-A24C-487AA845A1FA}"/>
              </a:ext>
            </a:extLst>
          </p:cNvPr>
          <p:cNvSpPr txBox="1"/>
          <p:nvPr/>
        </p:nvSpPr>
        <p:spPr>
          <a:xfrm>
            <a:off x="4365769" y="1535328"/>
            <a:ext cx="7657051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dirty="0"/>
              <a:t>Feuille dont </a:t>
            </a:r>
            <a:r>
              <a:rPr lang="fr-FR" sz="5400" dirty="0">
                <a:solidFill>
                  <a:srgbClr val="0070C0"/>
                </a:solidFill>
              </a:rPr>
              <a:t>l’étiquette</a:t>
            </a:r>
            <a:r>
              <a:rPr lang="fr-FR" sz="5400" dirty="0"/>
              <a:t> est une liste :</a:t>
            </a:r>
          </a:p>
          <a:p>
            <a:r>
              <a:rPr lang="fr-FR" sz="5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fr-FR" sz="5400" dirty="0">
                <a:solidFill>
                  <a:srgbClr val="0070C0"/>
                </a:solidFill>
              </a:rPr>
              <a:t>'</a:t>
            </a:r>
            <a:r>
              <a:rPr lang="fr-FR" sz="5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r>
              <a:rPr lang="fr-FR" sz="5400" dirty="0">
                <a:solidFill>
                  <a:srgbClr val="0070C0"/>
                </a:solidFill>
              </a:rPr>
              <a:t>'</a:t>
            </a:r>
            <a:r>
              <a:rPr lang="fr-FR" sz="5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poids]</a:t>
            </a:r>
          </a:p>
        </p:txBody>
      </p:sp>
    </p:spTree>
    <p:extLst>
      <p:ext uri="{BB962C8B-B14F-4D97-AF65-F5344CB8AC3E}">
        <p14:creationId xmlns:p14="http://schemas.microsoft.com/office/powerpoint/2010/main" val="26400769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618</Words>
  <Application>Microsoft Office PowerPoint</Application>
  <PresentationFormat>Grand écran</PresentationFormat>
  <Paragraphs>157</Paragraphs>
  <Slides>41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41</vt:i4>
      </vt:variant>
    </vt:vector>
  </HeadingPairs>
  <TitlesOfParts>
    <vt:vector size="46" baseType="lpstr">
      <vt:lpstr>Arial</vt:lpstr>
      <vt:lpstr>Calibri</vt:lpstr>
      <vt:lpstr>Calibri Light</vt:lpstr>
      <vt:lpstr>Courier New</vt:lpstr>
      <vt:lpstr>Thème Office</vt:lpstr>
      <vt:lpstr>TP : Codage de Huffman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Codage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Décodage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Codage de Huffman</dc:title>
  <dc:creator>Gilles Coste</dc:creator>
  <cp:lastModifiedBy>Gilles Coste</cp:lastModifiedBy>
  <cp:revision>5</cp:revision>
  <dcterms:created xsi:type="dcterms:W3CDTF">2021-10-13T12:00:30Z</dcterms:created>
  <dcterms:modified xsi:type="dcterms:W3CDTF">2021-10-13T16:26:21Z</dcterms:modified>
</cp:coreProperties>
</file>